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60" r:id="rId4"/>
    <p:sldId id="259" r:id="rId5"/>
    <p:sldId id="263" r:id="rId6"/>
    <p:sldId id="266" r:id="rId7"/>
    <p:sldId id="300" r:id="rId8"/>
    <p:sldId id="313" r:id="rId9"/>
    <p:sldId id="314" r:id="rId10"/>
    <p:sldId id="301" r:id="rId11"/>
    <p:sldId id="27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F4DD7-56B9-4818-9338-3D17FE933BAC}" v="71" dt="2023-10-05T19:34:47.4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50" d="100"/>
          <a:sy n="150" d="100"/>
        </p:scale>
        <p:origin x="294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B793B8-945D-48EA-B5D6-A39EDEBF82C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9FC837E-2CF0-46DE-817B-B6DA0B3B667F}">
      <dgm:prSet/>
      <dgm:spPr/>
      <dgm:t>
        <a:bodyPr/>
        <a:lstStyle/>
        <a:p>
          <a:r>
            <a:rPr lang="en-US"/>
            <a:t>Justice involved-youth are more successful when they </a:t>
          </a:r>
          <a:r>
            <a:rPr lang="en-US" b="1"/>
            <a:t>remain connected to their families and communities </a:t>
          </a:r>
          <a:endParaRPr lang="en-US"/>
        </a:p>
      </dgm:t>
    </dgm:pt>
    <dgm:pt modelId="{A31FBF53-4547-408C-B64D-58CE2FAFAEAA}" type="parTrans" cxnId="{83FE5E36-5B61-4C52-B20E-23321BAE46C5}">
      <dgm:prSet/>
      <dgm:spPr/>
      <dgm:t>
        <a:bodyPr/>
        <a:lstStyle/>
        <a:p>
          <a:endParaRPr lang="en-US"/>
        </a:p>
      </dgm:t>
    </dgm:pt>
    <dgm:pt modelId="{24749ECD-E4C2-476F-A74F-9B393F70AE49}" type="sibTrans" cxnId="{83FE5E36-5B61-4C52-B20E-23321BAE46C5}">
      <dgm:prSet/>
      <dgm:spPr/>
      <dgm:t>
        <a:bodyPr/>
        <a:lstStyle/>
        <a:p>
          <a:endParaRPr lang="en-US"/>
        </a:p>
      </dgm:t>
    </dgm:pt>
    <dgm:pt modelId="{FE7D6BE9-1B1B-4317-AD53-AD9134216247}">
      <dgm:prSet/>
      <dgm:spPr/>
      <dgm:t>
        <a:bodyPr/>
        <a:lstStyle/>
        <a:p>
          <a:r>
            <a:rPr lang="en-US" dirty="0"/>
            <a:t>Leverage the historic success of juvenile probation</a:t>
          </a:r>
        </a:p>
      </dgm:t>
    </dgm:pt>
    <dgm:pt modelId="{9BB6D77E-5834-4F41-A63B-E1632C1571CE}" type="parTrans" cxnId="{715E9F2D-B75C-42D6-85A9-3D265482CFD6}">
      <dgm:prSet/>
      <dgm:spPr/>
      <dgm:t>
        <a:bodyPr/>
        <a:lstStyle/>
        <a:p>
          <a:endParaRPr lang="en-US"/>
        </a:p>
      </dgm:t>
    </dgm:pt>
    <dgm:pt modelId="{88F35F66-2FC3-4D80-9989-E6E1F567808D}" type="sibTrans" cxnId="{715E9F2D-B75C-42D6-85A9-3D265482CFD6}">
      <dgm:prSet/>
      <dgm:spPr/>
      <dgm:t>
        <a:bodyPr/>
        <a:lstStyle/>
        <a:p>
          <a:endParaRPr lang="en-US"/>
        </a:p>
      </dgm:t>
    </dgm:pt>
    <dgm:pt modelId="{EF21725F-E501-4666-A43D-D8338B6D8130}">
      <dgm:prSet/>
      <dgm:spPr/>
      <dgm:t>
        <a:bodyPr/>
        <a:lstStyle/>
        <a:p>
          <a:r>
            <a:rPr lang="en-US" dirty="0"/>
            <a:t>Reduce transfer of young people into adult criminal justice system</a:t>
          </a:r>
        </a:p>
      </dgm:t>
    </dgm:pt>
    <dgm:pt modelId="{BF6A75BC-357F-4D84-8AA2-5A66A1B4F709}" type="parTrans" cxnId="{AE8BDE68-E79F-47F8-BA9A-EDAD1C46C60F}">
      <dgm:prSet/>
      <dgm:spPr/>
      <dgm:t>
        <a:bodyPr/>
        <a:lstStyle/>
        <a:p>
          <a:endParaRPr lang="en-US"/>
        </a:p>
      </dgm:t>
    </dgm:pt>
    <dgm:pt modelId="{18413CD5-D289-437A-AD64-AB5376433671}" type="sibTrans" cxnId="{AE8BDE68-E79F-47F8-BA9A-EDAD1C46C60F}">
      <dgm:prSet/>
      <dgm:spPr/>
      <dgm:t>
        <a:bodyPr/>
        <a:lstStyle/>
        <a:p>
          <a:endParaRPr lang="en-US"/>
        </a:p>
      </dgm:t>
    </dgm:pt>
    <dgm:pt modelId="{287CAD7B-E89D-49F5-A9DD-1817764E285E}">
      <dgm:prSet/>
      <dgm:spPr/>
      <dgm:t>
        <a:bodyPr/>
        <a:lstStyle/>
        <a:p>
          <a:r>
            <a:rPr lang="en-US" b="1" dirty="0"/>
            <a:t>Dispositions should be least restrictive appropriate environment </a:t>
          </a:r>
          <a:r>
            <a:rPr lang="en-US" dirty="0"/>
            <a:t>and </a:t>
          </a:r>
          <a:r>
            <a:rPr lang="en-US" b="1" dirty="0"/>
            <a:t>reduce the use of confinement through community-based response and interventions. </a:t>
          </a:r>
          <a:endParaRPr lang="en-US" dirty="0"/>
        </a:p>
      </dgm:t>
    </dgm:pt>
    <dgm:pt modelId="{0E890472-1DFF-44E0-824D-5C333614E178}" type="parTrans" cxnId="{3245EB6D-B7FD-4A6A-A7DF-2926C685DEA7}">
      <dgm:prSet/>
      <dgm:spPr/>
      <dgm:t>
        <a:bodyPr/>
        <a:lstStyle/>
        <a:p>
          <a:endParaRPr lang="en-US"/>
        </a:p>
      </dgm:t>
    </dgm:pt>
    <dgm:pt modelId="{A2662F46-E8DD-43DF-A358-91A21B95F1BD}" type="sibTrans" cxnId="{3245EB6D-B7FD-4A6A-A7DF-2926C685DEA7}">
      <dgm:prSet/>
      <dgm:spPr/>
      <dgm:t>
        <a:bodyPr/>
        <a:lstStyle/>
        <a:p>
          <a:endParaRPr lang="en-US"/>
        </a:p>
      </dgm:t>
    </dgm:pt>
    <dgm:pt modelId="{42671C13-489E-41D0-8B47-5E922FBC0288}" type="pres">
      <dgm:prSet presAssocID="{6EB793B8-945D-48EA-B5D6-A39EDEBF82C1}" presName="linear" presStyleCnt="0">
        <dgm:presLayoutVars>
          <dgm:animLvl val="lvl"/>
          <dgm:resizeHandles val="exact"/>
        </dgm:presLayoutVars>
      </dgm:prSet>
      <dgm:spPr/>
    </dgm:pt>
    <dgm:pt modelId="{9DF0BEA2-728E-449A-BCCC-B246F3705908}" type="pres">
      <dgm:prSet presAssocID="{E9FC837E-2CF0-46DE-817B-B6DA0B3B667F}" presName="parentText" presStyleLbl="node1" presStyleIdx="0" presStyleCnt="4">
        <dgm:presLayoutVars>
          <dgm:chMax val="0"/>
          <dgm:bulletEnabled val="1"/>
        </dgm:presLayoutVars>
      </dgm:prSet>
      <dgm:spPr/>
    </dgm:pt>
    <dgm:pt modelId="{EF7E4182-23E6-424B-BA1F-9CDBAE909BA9}" type="pres">
      <dgm:prSet presAssocID="{24749ECD-E4C2-476F-A74F-9B393F70AE49}" presName="spacer" presStyleCnt="0"/>
      <dgm:spPr/>
    </dgm:pt>
    <dgm:pt modelId="{493A042E-C366-44C7-8948-011B859A3E96}" type="pres">
      <dgm:prSet presAssocID="{FE7D6BE9-1B1B-4317-AD53-AD9134216247}" presName="parentText" presStyleLbl="node1" presStyleIdx="1" presStyleCnt="4">
        <dgm:presLayoutVars>
          <dgm:chMax val="0"/>
          <dgm:bulletEnabled val="1"/>
        </dgm:presLayoutVars>
      </dgm:prSet>
      <dgm:spPr/>
    </dgm:pt>
    <dgm:pt modelId="{EE4ADDAC-4342-4685-B767-1AC1BEB81FCF}" type="pres">
      <dgm:prSet presAssocID="{88F35F66-2FC3-4D80-9989-E6E1F567808D}" presName="spacer" presStyleCnt="0"/>
      <dgm:spPr/>
    </dgm:pt>
    <dgm:pt modelId="{15905D94-6BDA-4396-8361-258D85965DD3}" type="pres">
      <dgm:prSet presAssocID="{EF21725F-E501-4666-A43D-D8338B6D8130}" presName="parentText" presStyleLbl="node1" presStyleIdx="2" presStyleCnt="4">
        <dgm:presLayoutVars>
          <dgm:chMax val="0"/>
          <dgm:bulletEnabled val="1"/>
        </dgm:presLayoutVars>
      </dgm:prSet>
      <dgm:spPr/>
    </dgm:pt>
    <dgm:pt modelId="{15920B61-D7A1-4BD1-8141-E53A9149BC82}" type="pres">
      <dgm:prSet presAssocID="{18413CD5-D289-437A-AD64-AB5376433671}" presName="spacer" presStyleCnt="0"/>
      <dgm:spPr/>
    </dgm:pt>
    <dgm:pt modelId="{D808F119-186C-4D68-BC5A-272F2EFCFEB7}" type="pres">
      <dgm:prSet presAssocID="{287CAD7B-E89D-49F5-A9DD-1817764E285E}" presName="parentText" presStyleLbl="node1" presStyleIdx="3" presStyleCnt="4">
        <dgm:presLayoutVars>
          <dgm:chMax val="0"/>
          <dgm:bulletEnabled val="1"/>
        </dgm:presLayoutVars>
      </dgm:prSet>
      <dgm:spPr/>
    </dgm:pt>
  </dgm:ptLst>
  <dgm:cxnLst>
    <dgm:cxn modelId="{715E9F2D-B75C-42D6-85A9-3D265482CFD6}" srcId="{6EB793B8-945D-48EA-B5D6-A39EDEBF82C1}" destId="{FE7D6BE9-1B1B-4317-AD53-AD9134216247}" srcOrd="1" destOrd="0" parTransId="{9BB6D77E-5834-4F41-A63B-E1632C1571CE}" sibTransId="{88F35F66-2FC3-4D80-9989-E6E1F567808D}"/>
    <dgm:cxn modelId="{4D86362F-3A5F-48E9-BB7B-9F00364214C3}" type="presOf" srcId="{6EB793B8-945D-48EA-B5D6-A39EDEBF82C1}" destId="{42671C13-489E-41D0-8B47-5E922FBC0288}" srcOrd="0" destOrd="0" presId="urn:microsoft.com/office/officeart/2005/8/layout/vList2"/>
    <dgm:cxn modelId="{83FE5E36-5B61-4C52-B20E-23321BAE46C5}" srcId="{6EB793B8-945D-48EA-B5D6-A39EDEBF82C1}" destId="{E9FC837E-2CF0-46DE-817B-B6DA0B3B667F}" srcOrd="0" destOrd="0" parTransId="{A31FBF53-4547-408C-B64D-58CE2FAFAEAA}" sibTransId="{24749ECD-E4C2-476F-A74F-9B393F70AE49}"/>
    <dgm:cxn modelId="{A5E5FF40-6CCD-4394-828F-353EC308A011}" type="presOf" srcId="{287CAD7B-E89D-49F5-A9DD-1817764E285E}" destId="{D808F119-186C-4D68-BC5A-272F2EFCFEB7}" srcOrd="0" destOrd="0" presId="urn:microsoft.com/office/officeart/2005/8/layout/vList2"/>
    <dgm:cxn modelId="{AE8BDE68-E79F-47F8-BA9A-EDAD1C46C60F}" srcId="{6EB793B8-945D-48EA-B5D6-A39EDEBF82C1}" destId="{EF21725F-E501-4666-A43D-D8338B6D8130}" srcOrd="2" destOrd="0" parTransId="{BF6A75BC-357F-4D84-8AA2-5A66A1B4F709}" sibTransId="{18413CD5-D289-437A-AD64-AB5376433671}"/>
    <dgm:cxn modelId="{3245EB6D-B7FD-4A6A-A7DF-2926C685DEA7}" srcId="{6EB793B8-945D-48EA-B5D6-A39EDEBF82C1}" destId="{287CAD7B-E89D-49F5-A9DD-1817764E285E}" srcOrd="3" destOrd="0" parTransId="{0E890472-1DFF-44E0-824D-5C333614E178}" sibTransId="{A2662F46-E8DD-43DF-A358-91A21B95F1BD}"/>
    <dgm:cxn modelId="{72733477-03E0-40D8-930D-34777474FDA5}" type="presOf" srcId="{E9FC837E-2CF0-46DE-817B-B6DA0B3B667F}" destId="{9DF0BEA2-728E-449A-BCCC-B246F3705908}" srcOrd="0" destOrd="0" presId="urn:microsoft.com/office/officeart/2005/8/layout/vList2"/>
    <dgm:cxn modelId="{A977FDA5-ED00-40B5-B5D7-8E867374D02F}" type="presOf" srcId="{FE7D6BE9-1B1B-4317-AD53-AD9134216247}" destId="{493A042E-C366-44C7-8948-011B859A3E96}" srcOrd="0" destOrd="0" presId="urn:microsoft.com/office/officeart/2005/8/layout/vList2"/>
    <dgm:cxn modelId="{787816DD-79C3-407F-BB3F-333452D0F620}" type="presOf" srcId="{EF21725F-E501-4666-A43D-D8338B6D8130}" destId="{15905D94-6BDA-4396-8361-258D85965DD3}" srcOrd="0" destOrd="0" presId="urn:microsoft.com/office/officeart/2005/8/layout/vList2"/>
    <dgm:cxn modelId="{F259EDC9-E261-4ED6-8A4C-A2C067574416}" type="presParOf" srcId="{42671C13-489E-41D0-8B47-5E922FBC0288}" destId="{9DF0BEA2-728E-449A-BCCC-B246F3705908}" srcOrd="0" destOrd="0" presId="urn:microsoft.com/office/officeart/2005/8/layout/vList2"/>
    <dgm:cxn modelId="{F1788C7D-467F-47E2-87B9-CCAF785087AA}" type="presParOf" srcId="{42671C13-489E-41D0-8B47-5E922FBC0288}" destId="{EF7E4182-23E6-424B-BA1F-9CDBAE909BA9}" srcOrd="1" destOrd="0" presId="urn:microsoft.com/office/officeart/2005/8/layout/vList2"/>
    <dgm:cxn modelId="{3201FCC3-5E4F-4841-BC10-ADBFDEFB9A00}" type="presParOf" srcId="{42671C13-489E-41D0-8B47-5E922FBC0288}" destId="{493A042E-C366-44C7-8948-011B859A3E96}" srcOrd="2" destOrd="0" presId="urn:microsoft.com/office/officeart/2005/8/layout/vList2"/>
    <dgm:cxn modelId="{A8E0FA45-B32C-4047-A238-504898FB3450}" type="presParOf" srcId="{42671C13-489E-41D0-8B47-5E922FBC0288}" destId="{EE4ADDAC-4342-4685-B767-1AC1BEB81FCF}" srcOrd="3" destOrd="0" presId="urn:microsoft.com/office/officeart/2005/8/layout/vList2"/>
    <dgm:cxn modelId="{EA9231F6-47DC-465B-866A-73FA4CF16809}" type="presParOf" srcId="{42671C13-489E-41D0-8B47-5E922FBC0288}" destId="{15905D94-6BDA-4396-8361-258D85965DD3}" srcOrd="4" destOrd="0" presId="urn:microsoft.com/office/officeart/2005/8/layout/vList2"/>
    <dgm:cxn modelId="{318FC191-239A-45C8-B5AB-DB65B2C87567}" type="presParOf" srcId="{42671C13-489E-41D0-8B47-5E922FBC0288}" destId="{15920B61-D7A1-4BD1-8141-E53A9149BC82}" srcOrd="5" destOrd="0" presId="urn:microsoft.com/office/officeart/2005/8/layout/vList2"/>
    <dgm:cxn modelId="{AA195D84-BDC8-47D7-81F7-4DA6A5CF27C8}" type="presParOf" srcId="{42671C13-489E-41D0-8B47-5E922FBC0288}" destId="{D808F119-186C-4D68-BC5A-272F2EFCFEB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8A4A92-7CAC-4489-846F-26B6992255D6}"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3D16017C-11F3-4045-8482-1B07C6D6C3D2}">
      <dgm:prSet/>
      <dgm:spPr/>
      <dgm:t>
        <a:bodyPr/>
        <a:lstStyle/>
        <a:p>
          <a:r>
            <a:rPr lang="en-US"/>
            <a:t>State Level </a:t>
          </a:r>
        </a:p>
      </dgm:t>
    </dgm:pt>
    <dgm:pt modelId="{B974B9AD-14BB-4C02-8315-BCC3F4027856}" type="parTrans" cxnId="{D34BA1B4-1CC8-483F-85E3-F5FC6EE448E1}">
      <dgm:prSet/>
      <dgm:spPr/>
      <dgm:t>
        <a:bodyPr/>
        <a:lstStyle/>
        <a:p>
          <a:endParaRPr lang="en-US"/>
        </a:p>
      </dgm:t>
    </dgm:pt>
    <dgm:pt modelId="{E97E1DE2-49A3-46BA-B409-428FA154D123}" type="sibTrans" cxnId="{D34BA1B4-1CC8-483F-85E3-F5FC6EE448E1}">
      <dgm:prSet/>
      <dgm:spPr/>
      <dgm:t>
        <a:bodyPr/>
        <a:lstStyle/>
        <a:p>
          <a:endParaRPr lang="en-US"/>
        </a:p>
      </dgm:t>
    </dgm:pt>
    <dgm:pt modelId="{4A5E6A71-2171-42E9-AA37-985033572DB5}">
      <dgm:prSet/>
      <dgm:spPr/>
      <dgm:t>
        <a:bodyPr/>
        <a:lstStyle/>
        <a:p>
          <a:r>
            <a:rPr lang="en-US"/>
            <a:t>Creation of the Office of Youth &amp; Community Restoration (OYCR). </a:t>
          </a:r>
        </a:p>
      </dgm:t>
    </dgm:pt>
    <dgm:pt modelId="{FA81CD32-F712-423B-B586-786D1305FCE6}" type="parTrans" cxnId="{1F0A88A5-6831-4DD0-A495-98C24519BDBB}">
      <dgm:prSet/>
      <dgm:spPr/>
      <dgm:t>
        <a:bodyPr/>
        <a:lstStyle/>
        <a:p>
          <a:endParaRPr lang="en-US"/>
        </a:p>
      </dgm:t>
    </dgm:pt>
    <dgm:pt modelId="{A9752FF6-401C-48C7-B8F0-11775F2BBBB8}" type="sibTrans" cxnId="{1F0A88A5-6831-4DD0-A495-98C24519BDBB}">
      <dgm:prSet/>
      <dgm:spPr/>
      <dgm:t>
        <a:bodyPr/>
        <a:lstStyle/>
        <a:p>
          <a:endParaRPr lang="en-US"/>
        </a:p>
      </dgm:t>
    </dgm:pt>
    <dgm:pt modelId="{54E6067B-A37D-4804-8573-0CC22E9B95B9}">
      <dgm:prSet/>
      <dgm:spPr/>
      <dgm:t>
        <a:bodyPr/>
        <a:lstStyle/>
        <a:p>
          <a:r>
            <a:rPr lang="en-US"/>
            <a:t>Ombudsman with Investigatory Powers. </a:t>
          </a:r>
        </a:p>
      </dgm:t>
    </dgm:pt>
    <dgm:pt modelId="{5A437780-F60A-4C6B-944A-C96B91DEC9B8}" type="parTrans" cxnId="{37E66C9D-B9FB-4678-9AC4-1F3565D07046}">
      <dgm:prSet/>
      <dgm:spPr/>
      <dgm:t>
        <a:bodyPr/>
        <a:lstStyle/>
        <a:p>
          <a:endParaRPr lang="en-US"/>
        </a:p>
      </dgm:t>
    </dgm:pt>
    <dgm:pt modelId="{323E58F8-AC09-4E9D-A066-355F8FADAB9A}" type="sibTrans" cxnId="{37E66C9D-B9FB-4678-9AC4-1F3565D07046}">
      <dgm:prSet/>
      <dgm:spPr/>
      <dgm:t>
        <a:bodyPr/>
        <a:lstStyle/>
        <a:p>
          <a:endParaRPr lang="en-US"/>
        </a:p>
      </dgm:t>
    </dgm:pt>
    <dgm:pt modelId="{4E25B718-1613-4C2C-9D1E-6A9800B6A5DA}">
      <dgm:prSet/>
      <dgm:spPr/>
      <dgm:t>
        <a:bodyPr/>
        <a:lstStyle/>
        <a:p>
          <a:r>
            <a:rPr lang="en-US" dirty="0"/>
            <a:t>Research and Best Practices, Data Collection, and Technical Assistance. </a:t>
          </a:r>
        </a:p>
      </dgm:t>
    </dgm:pt>
    <dgm:pt modelId="{2F1E5E68-E78F-4FE2-A9F4-BB323C7F03CE}" type="parTrans" cxnId="{FC66CFC7-0BB8-4C7D-9370-43C118FBD689}">
      <dgm:prSet/>
      <dgm:spPr/>
      <dgm:t>
        <a:bodyPr/>
        <a:lstStyle/>
        <a:p>
          <a:endParaRPr lang="en-US"/>
        </a:p>
      </dgm:t>
    </dgm:pt>
    <dgm:pt modelId="{895F03E8-C0C7-4253-A7C5-7D91A9088308}" type="sibTrans" cxnId="{FC66CFC7-0BB8-4C7D-9370-43C118FBD689}">
      <dgm:prSet/>
      <dgm:spPr/>
      <dgm:t>
        <a:bodyPr/>
        <a:lstStyle/>
        <a:p>
          <a:endParaRPr lang="en-US"/>
        </a:p>
      </dgm:t>
    </dgm:pt>
    <dgm:pt modelId="{FE617F3A-1FE7-4E04-A4C1-1DE835E6F566}">
      <dgm:prSet/>
      <dgm:spPr/>
      <dgm:t>
        <a:bodyPr/>
        <a:lstStyle/>
        <a:p>
          <a:r>
            <a:rPr lang="en-US"/>
            <a:t>Oversight of SB823 Grant Programs.</a:t>
          </a:r>
        </a:p>
      </dgm:t>
    </dgm:pt>
    <dgm:pt modelId="{21C19A2E-A9F3-4C01-9ADE-38D50694FDA7}" type="parTrans" cxnId="{02A4E7FA-1522-40E2-A724-7A39778C2C61}">
      <dgm:prSet/>
      <dgm:spPr/>
      <dgm:t>
        <a:bodyPr/>
        <a:lstStyle/>
        <a:p>
          <a:endParaRPr lang="en-US"/>
        </a:p>
      </dgm:t>
    </dgm:pt>
    <dgm:pt modelId="{36A351FD-6DAB-41A1-B47A-E8C6627BA6B7}" type="sibTrans" cxnId="{02A4E7FA-1522-40E2-A724-7A39778C2C61}">
      <dgm:prSet/>
      <dgm:spPr/>
      <dgm:t>
        <a:bodyPr/>
        <a:lstStyle/>
        <a:p>
          <a:endParaRPr lang="en-US"/>
        </a:p>
      </dgm:t>
    </dgm:pt>
    <dgm:pt modelId="{9EC64D8F-6FB3-413B-904A-AA6A82F364E8}">
      <dgm:prSet/>
      <dgm:spPr/>
      <dgm:t>
        <a:bodyPr/>
        <a:lstStyle/>
        <a:p>
          <a:r>
            <a:rPr lang="en-US"/>
            <a:t>County Level </a:t>
          </a:r>
        </a:p>
      </dgm:t>
    </dgm:pt>
    <dgm:pt modelId="{B6FD1D10-EF19-4CA8-A013-26301B02B873}" type="parTrans" cxnId="{41DE4CF9-D2B9-499B-95B0-1163083C4FB8}">
      <dgm:prSet/>
      <dgm:spPr/>
      <dgm:t>
        <a:bodyPr/>
        <a:lstStyle/>
        <a:p>
          <a:endParaRPr lang="en-US"/>
        </a:p>
      </dgm:t>
    </dgm:pt>
    <dgm:pt modelId="{348FF826-3E0C-43A4-B32B-9FB042BE62E4}" type="sibTrans" cxnId="{41DE4CF9-D2B9-499B-95B0-1163083C4FB8}">
      <dgm:prSet/>
      <dgm:spPr/>
      <dgm:t>
        <a:bodyPr/>
        <a:lstStyle/>
        <a:p>
          <a:endParaRPr lang="en-US"/>
        </a:p>
      </dgm:t>
    </dgm:pt>
    <dgm:pt modelId="{77A05FA1-7813-4FB3-8A49-61DFAAC2D24D}">
      <dgm:prSet/>
      <dgm:spPr/>
      <dgm:t>
        <a:bodyPr/>
        <a:lstStyle/>
        <a:p>
          <a:r>
            <a:rPr lang="en-US" dirty="0"/>
            <a:t>Creation of Secure Youth Treatment Facility (SYTF). </a:t>
          </a:r>
        </a:p>
      </dgm:t>
    </dgm:pt>
    <dgm:pt modelId="{A5F216FA-5162-4101-9063-DF9B0EA79A57}" type="parTrans" cxnId="{004FA94D-FE79-4AD2-9223-C328A4895D8E}">
      <dgm:prSet/>
      <dgm:spPr/>
      <dgm:t>
        <a:bodyPr/>
        <a:lstStyle/>
        <a:p>
          <a:endParaRPr lang="en-US"/>
        </a:p>
      </dgm:t>
    </dgm:pt>
    <dgm:pt modelId="{503D48A2-1E8B-455C-B870-84EC67DC5899}" type="sibTrans" cxnId="{004FA94D-FE79-4AD2-9223-C328A4895D8E}">
      <dgm:prSet/>
      <dgm:spPr/>
      <dgm:t>
        <a:bodyPr/>
        <a:lstStyle/>
        <a:p>
          <a:endParaRPr lang="en-US"/>
        </a:p>
      </dgm:t>
    </dgm:pt>
    <dgm:pt modelId="{DD14892E-2EA5-4CE0-B539-2A86422A9FDD}">
      <dgm:prSet/>
      <dgm:spPr/>
      <dgm:t>
        <a:bodyPr/>
        <a:lstStyle/>
        <a:p>
          <a:r>
            <a:rPr lang="en-US"/>
            <a:t>Youth Development Academy (YDA) </a:t>
          </a:r>
        </a:p>
      </dgm:t>
    </dgm:pt>
    <dgm:pt modelId="{A079E92C-C89C-431E-9B33-7C544C94B642}" type="parTrans" cxnId="{07ACA633-9E9C-4C9E-967A-3243CAB6E3EC}">
      <dgm:prSet/>
      <dgm:spPr/>
      <dgm:t>
        <a:bodyPr/>
        <a:lstStyle/>
        <a:p>
          <a:endParaRPr lang="en-US"/>
        </a:p>
      </dgm:t>
    </dgm:pt>
    <dgm:pt modelId="{9486CFFE-A0E8-4562-A77E-6020F865E0CD}" type="sibTrans" cxnId="{07ACA633-9E9C-4C9E-967A-3243CAB6E3EC}">
      <dgm:prSet/>
      <dgm:spPr/>
      <dgm:t>
        <a:bodyPr/>
        <a:lstStyle/>
        <a:p>
          <a:endParaRPr lang="en-US"/>
        </a:p>
      </dgm:t>
    </dgm:pt>
    <dgm:pt modelId="{BA0DE1E8-13B3-4244-B8C0-A5361B796ECF}">
      <dgm:prSet/>
      <dgm:spPr/>
      <dgm:t>
        <a:bodyPr/>
        <a:lstStyle/>
        <a:p>
          <a:r>
            <a:rPr lang="en-US" dirty="0"/>
            <a:t>Local jurisdiction: Age 23/25 </a:t>
          </a:r>
        </a:p>
      </dgm:t>
    </dgm:pt>
    <dgm:pt modelId="{7CC8CB59-FD98-4FCA-9EAA-A5990A8E7087}" type="parTrans" cxnId="{A179F696-AB9D-40A3-B478-3D3F3D4E5D69}">
      <dgm:prSet/>
      <dgm:spPr/>
      <dgm:t>
        <a:bodyPr/>
        <a:lstStyle/>
        <a:p>
          <a:endParaRPr lang="en-US"/>
        </a:p>
      </dgm:t>
    </dgm:pt>
    <dgm:pt modelId="{A8973531-92C5-49A2-B9C5-299A7F648238}" type="sibTrans" cxnId="{A179F696-AB9D-40A3-B478-3D3F3D4E5D69}">
      <dgm:prSet/>
      <dgm:spPr/>
      <dgm:t>
        <a:bodyPr/>
        <a:lstStyle/>
        <a:p>
          <a:endParaRPr lang="en-US"/>
        </a:p>
      </dgm:t>
    </dgm:pt>
    <dgm:pt modelId="{E6EB84E3-B953-4365-9F09-87CEB1FAC3AE}">
      <dgm:prSet/>
      <dgm:spPr/>
      <dgm:t>
        <a:bodyPr/>
        <a:lstStyle/>
        <a:p>
          <a:r>
            <a:rPr lang="en-US" dirty="0"/>
            <a:t>Local Confinement Jurisdiction: Age 25</a:t>
          </a:r>
        </a:p>
      </dgm:t>
    </dgm:pt>
    <dgm:pt modelId="{D0F633DA-C7E0-475F-8535-FFBD9B7592CE}" type="parTrans" cxnId="{5967921E-3ACB-4825-B8C9-3F434ED6590F}">
      <dgm:prSet/>
      <dgm:spPr/>
      <dgm:t>
        <a:bodyPr/>
        <a:lstStyle/>
        <a:p>
          <a:endParaRPr lang="en-US"/>
        </a:p>
      </dgm:t>
    </dgm:pt>
    <dgm:pt modelId="{46BA6FFD-6A04-4793-B654-42E305D082D5}" type="sibTrans" cxnId="{5967921E-3ACB-4825-B8C9-3F434ED6590F}">
      <dgm:prSet/>
      <dgm:spPr/>
      <dgm:t>
        <a:bodyPr/>
        <a:lstStyle/>
        <a:p>
          <a:endParaRPr lang="en-US"/>
        </a:p>
      </dgm:t>
    </dgm:pt>
    <dgm:pt modelId="{60D6E664-640F-4F00-9B8D-887D17F8B5CA}" type="pres">
      <dgm:prSet presAssocID="{BC8A4A92-7CAC-4489-846F-26B6992255D6}" presName="linear" presStyleCnt="0">
        <dgm:presLayoutVars>
          <dgm:dir/>
          <dgm:animLvl val="lvl"/>
          <dgm:resizeHandles val="exact"/>
        </dgm:presLayoutVars>
      </dgm:prSet>
      <dgm:spPr/>
    </dgm:pt>
    <dgm:pt modelId="{B126E420-3D23-4C13-AEA6-DB85E53693A9}" type="pres">
      <dgm:prSet presAssocID="{3D16017C-11F3-4045-8482-1B07C6D6C3D2}" presName="parentLin" presStyleCnt="0"/>
      <dgm:spPr/>
    </dgm:pt>
    <dgm:pt modelId="{CBD90CA9-64E5-412C-89E0-26DD12F8FDD6}" type="pres">
      <dgm:prSet presAssocID="{3D16017C-11F3-4045-8482-1B07C6D6C3D2}" presName="parentLeftMargin" presStyleLbl="node1" presStyleIdx="0" presStyleCnt="2"/>
      <dgm:spPr/>
    </dgm:pt>
    <dgm:pt modelId="{4F79BC40-AAAC-434C-8A57-510246A37C50}" type="pres">
      <dgm:prSet presAssocID="{3D16017C-11F3-4045-8482-1B07C6D6C3D2}" presName="parentText" presStyleLbl="node1" presStyleIdx="0" presStyleCnt="2">
        <dgm:presLayoutVars>
          <dgm:chMax val="0"/>
          <dgm:bulletEnabled val="1"/>
        </dgm:presLayoutVars>
      </dgm:prSet>
      <dgm:spPr/>
    </dgm:pt>
    <dgm:pt modelId="{D2971B70-6824-4C3D-A6DD-3C01728DE411}" type="pres">
      <dgm:prSet presAssocID="{3D16017C-11F3-4045-8482-1B07C6D6C3D2}" presName="negativeSpace" presStyleCnt="0"/>
      <dgm:spPr/>
    </dgm:pt>
    <dgm:pt modelId="{68C93ADA-6C36-442E-A481-9BF2B42E9100}" type="pres">
      <dgm:prSet presAssocID="{3D16017C-11F3-4045-8482-1B07C6D6C3D2}" presName="childText" presStyleLbl="conFgAcc1" presStyleIdx="0" presStyleCnt="2">
        <dgm:presLayoutVars>
          <dgm:bulletEnabled val="1"/>
        </dgm:presLayoutVars>
      </dgm:prSet>
      <dgm:spPr/>
    </dgm:pt>
    <dgm:pt modelId="{BEC2F678-A8F6-4651-8364-2A7F6F2367C1}" type="pres">
      <dgm:prSet presAssocID="{E97E1DE2-49A3-46BA-B409-428FA154D123}" presName="spaceBetweenRectangles" presStyleCnt="0"/>
      <dgm:spPr/>
    </dgm:pt>
    <dgm:pt modelId="{B62213BB-7B0B-443E-A458-79D56C460AD1}" type="pres">
      <dgm:prSet presAssocID="{9EC64D8F-6FB3-413B-904A-AA6A82F364E8}" presName="parentLin" presStyleCnt="0"/>
      <dgm:spPr/>
    </dgm:pt>
    <dgm:pt modelId="{647F630F-DEC8-40CE-AF76-B25940BD5999}" type="pres">
      <dgm:prSet presAssocID="{9EC64D8F-6FB3-413B-904A-AA6A82F364E8}" presName="parentLeftMargin" presStyleLbl="node1" presStyleIdx="0" presStyleCnt="2"/>
      <dgm:spPr/>
    </dgm:pt>
    <dgm:pt modelId="{347B1068-287A-4DBF-B9DC-2617910F7CB2}" type="pres">
      <dgm:prSet presAssocID="{9EC64D8F-6FB3-413B-904A-AA6A82F364E8}" presName="parentText" presStyleLbl="node1" presStyleIdx="1" presStyleCnt="2">
        <dgm:presLayoutVars>
          <dgm:chMax val="0"/>
          <dgm:bulletEnabled val="1"/>
        </dgm:presLayoutVars>
      </dgm:prSet>
      <dgm:spPr/>
    </dgm:pt>
    <dgm:pt modelId="{18FA94E0-627A-41C1-9FC3-5BB095771F3F}" type="pres">
      <dgm:prSet presAssocID="{9EC64D8F-6FB3-413B-904A-AA6A82F364E8}" presName="negativeSpace" presStyleCnt="0"/>
      <dgm:spPr/>
    </dgm:pt>
    <dgm:pt modelId="{51288927-B6B8-46D5-8F4E-EDCA657994A1}" type="pres">
      <dgm:prSet presAssocID="{9EC64D8F-6FB3-413B-904A-AA6A82F364E8}" presName="childText" presStyleLbl="conFgAcc1" presStyleIdx="1" presStyleCnt="2">
        <dgm:presLayoutVars>
          <dgm:bulletEnabled val="1"/>
        </dgm:presLayoutVars>
      </dgm:prSet>
      <dgm:spPr/>
    </dgm:pt>
  </dgm:ptLst>
  <dgm:cxnLst>
    <dgm:cxn modelId="{5967921E-3ACB-4825-B8C9-3F434ED6590F}" srcId="{9EC64D8F-6FB3-413B-904A-AA6A82F364E8}" destId="{E6EB84E3-B953-4365-9F09-87CEB1FAC3AE}" srcOrd="2" destOrd="0" parTransId="{D0F633DA-C7E0-475F-8535-FFBD9B7592CE}" sibTransId="{46BA6FFD-6A04-4793-B654-42E305D082D5}"/>
    <dgm:cxn modelId="{74854D2D-2B47-4864-9E57-808DC2438961}" type="presOf" srcId="{DD14892E-2EA5-4CE0-B539-2A86422A9FDD}" destId="{51288927-B6B8-46D5-8F4E-EDCA657994A1}" srcOrd="0" destOrd="1" presId="urn:microsoft.com/office/officeart/2005/8/layout/list1"/>
    <dgm:cxn modelId="{07ACA633-9E9C-4C9E-967A-3243CAB6E3EC}" srcId="{77A05FA1-7813-4FB3-8A49-61DFAAC2D24D}" destId="{DD14892E-2EA5-4CE0-B539-2A86422A9FDD}" srcOrd="0" destOrd="0" parTransId="{A079E92C-C89C-431E-9B33-7C544C94B642}" sibTransId="{9486CFFE-A0E8-4562-A77E-6020F865E0CD}"/>
    <dgm:cxn modelId="{C3D8583E-0F8A-4C33-95E2-E7380DB8F2FF}" type="presOf" srcId="{77A05FA1-7813-4FB3-8A49-61DFAAC2D24D}" destId="{51288927-B6B8-46D5-8F4E-EDCA657994A1}" srcOrd="0" destOrd="0" presId="urn:microsoft.com/office/officeart/2005/8/layout/list1"/>
    <dgm:cxn modelId="{81147840-304E-45CC-A96D-F2AEC8B348AF}" type="presOf" srcId="{4E25B718-1613-4C2C-9D1E-6A9800B6A5DA}" destId="{68C93ADA-6C36-442E-A481-9BF2B42E9100}" srcOrd="0" destOrd="2" presId="urn:microsoft.com/office/officeart/2005/8/layout/list1"/>
    <dgm:cxn modelId="{6D44E747-99B9-46A1-905C-06EAE782A2A5}" type="presOf" srcId="{E6EB84E3-B953-4365-9F09-87CEB1FAC3AE}" destId="{51288927-B6B8-46D5-8F4E-EDCA657994A1}" srcOrd="0" destOrd="3" presId="urn:microsoft.com/office/officeart/2005/8/layout/list1"/>
    <dgm:cxn modelId="{43CAD669-CAB2-473D-897B-86FDA3D11AC1}" type="presOf" srcId="{3D16017C-11F3-4045-8482-1B07C6D6C3D2}" destId="{CBD90CA9-64E5-412C-89E0-26DD12F8FDD6}" srcOrd="0" destOrd="0" presId="urn:microsoft.com/office/officeart/2005/8/layout/list1"/>
    <dgm:cxn modelId="{004FA94D-FE79-4AD2-9223-C328A4895D8E}" srcId="{9EC64D8F-6FB3-413B-904A-AA6A82F364E8}" destId="{77A05FA1-7813-4FB3-8A49-61DFAAC2D24D}" srcOrd="0" destOrd="0" parTransId="{A5F216FA-5162-4101-9063-DF9B0EA79A57}" sibTransId="{503D48A2-1E8B-455C-B870-84EC67DC5899}"/>
    <dgm:cxn modelId="{3A7B3555-44E1-4BEC-BE68-E8D859E84A49}" type="presOf" srcId="{BA0DE1E8-13B3-4244-B8C0-A5361B796ECF}" destId="{51288927-B6B8-46D5-8F4E-EDCA657994A1}" srcOrd="0" destOrd="2" presId="urn:microsoft.com/office/officeart/2005/8/layout/list1"/>
    <dgm:cxn modelId="{C950B075-2ADF-4D05-8C87-C1BCED243267}" type="presOf" srcId="{9EC64D8F-6FB3-413B-904A-AA6A82F364E8}" destId="{647F630F-DEC8-40CE-AF76-B25940BD5999}" srcOrd="0" destOrd="0" presId="urn:microsoft.com/office/officeart/2005/8/layout/list1"/>
    <dgm:cxn modelId="{A179F696-AB9D-40A3-B478-3D3F3D4E5D69}" srcId="{9EC64D8F-6FB3-413B-904A-AA6A82F364E8}" destId="{BA0DE1E8-13B3-4244-B8C0-A5361B796ECF}" srcOrd="1" destOrd="0" parTransId="{7CC8CB59-FD98-4FCA-9EAA-A5990A8E7087}" sibTransId="{A8973531-92C5-49A2-B9C5-299A7F648238}"/>
    <dgm:cxn modelId="{37E66C9D-B9FB-4678-9AC4-1F3565D07046}" srcId="{4A5E6A71-2171-42E9-AA37-985033572DB5}" destId="{54E6067B-A37D-4804-8573-0CC22E9B95B9}" srcOrd="0" destOrd="0" parTransId="{5A437780-F60A-4C6B-944A-C96B91DEC9B8}" sibTransId="{323E58F8-AC09-4E9D-A066-355F8FADAB9A}"/>
    <dgm:cxn modelId="{1F0A88A5-6831-4DD0-A495-98C24519BDBB}" srcId="{3D16017C-11F3-4045-8482-1B07C6D6C3D2}" destId="{4A5E6A71-2171-42E9-AA37-985033572DB5}" srcOrd="0" destOrd="0" parTransId="{FA81CD32-F712-423B-B586-786D1305FCE6}" sibTransId="{A9752FF6-401C-48C7-B8F0-11775F2BBBB8}"/>
    <dgm:cxn modelId="{B4008DA9-A5CC-4A46-9E07-D2493579798A}" type="presOf" srcId="{4A5E6A71-2171-42E9-AA37-985033572DB5}" destId="{68C93ADA-6C36-442E-A481-9BF2B42E9100}" srcOrd="0" destOrd="0" presId="urn:microsoft.com/office/officeart/2005/8/layout/list1"/>
    <dgm:cxn modelId="{046642AC-32CF-48BE-B426-6E3E499FB30A}" type="presOf" srcId="{3D16017C-11F3-4045-8482-1B07C6D6C3D2}" destId="{4F79BC40-AAAC-434C-8A57-510246A37C50}" srcOrd="1" destOrd="0" presId="urn:microsoft.com/office/officeart/2005/8/layout/list1"/>
    <dgm:cxn modelId="{D34BA1B4-1CC8-483F-85E3-F5FC6EE448E1}" srcId="{BC8A4A92-7CAC-4489-846F-26B6992255D6}" destId="{3D16017C-11F3-4045-8482-1B07C6D6C3D2}" srcOrd="0" destOrd="0" parTransId="{B974B9AD-14BB-4C02-8315-BCC3F4027856}" sibTransId="{E97E1DE2-49A3-46BA-B409-428FA154D123}"/>
    <dgm:cxn modelId="{39BEA1C1-16D5-4094-9E00-2EFE341919D2}" type="presOf" srcId="{BC8A4A92-7CAC-4489-846F-26B6992255D6}" destId="{60D6E664-640F-4F00-9B8D-887D17F8B5CA}" srcOrd="0" destOrd="0" presId="urn:microsoft.com/office/officeart/2005/8/layout/list1"/>
    <dgm:cxn modelId="{C28E3DC6-32E2-4400-9AD5-353612AB7E8B}" type="presOf" srcId="{FE617F3A-1FE7-4E04-A4C1-1DE835E6F566}" destId="{68C93ADA-6C36-442E-A481-9BF2B42E9100}" srcOrd="0" destOrd="3" presId="urn:microsoft.com/office/officeart/2005/8/layout/list1"/>
    <dgm:cxn modelId="{FC66CFC7-0BB8-4C7D-9370-43C118FBD689}" srcId="{4A5E6A71-2171-42E9-AA37-985033572DB5}" destId="{4E25B718-1613-4C2C-9D1E-6A9800B6A5DA}" srcOrd="1" destOrd="0" parTransId="{2F1E5E68-E78F-4FE2-A9F4-BB323C7F03CE}" sibTransId="{895F03E8-C0C7-4253-A7C5-7D91A9088308}"/>
    <dgm:cxn modelId="{D2C82BCE-0A05-4D47-939D-7400174C0700}" type="presOf" srcId="{9EC64D8F-6FB3-413B-904A-AA6A82F364E8}" destId="{347B1068-287A-4DBF-B9DC-2617910F7CB2}" srcOrd="1" destOrd="0" presId="urn:microsoft.com/office/officeart/2005/8/layout/list1"/>
    <dgm:cxn modelId="{0FEF11D7-4E47-4B1E-8351-56C3120B6315}" type="presOf" srcId="{54E6067B-A37D-4804-8573-0CC22E9B95B9}" destId="{68C93ADA-6C36-442E-A481-9BF2B42E9100}" srcOrd="0" destOrd="1" presId="urn:microsoft.com/office/officeart/2005/8/layout/list1"/>
    <dgm:cxn modelId="{41DE4CF9-D2B9-499B-95B0-1163083C4FB8}" srcId="{BC8A4A92-7CAC-4489-846F-26B6992255D6}" destId="{9EC64D8F-6FB3-413B-904A-AA6A82F364E8}" srcOrd="1" destOrd="0" parTransId="{B6FD1D10-EF19-4CA8-A013-26301B02B873}" sibTransId="{348FF826-3E0C-43A4-B32B-9FB042BE62E4}"/>
    <dgm:cxn modelId="{02A4E7FA-1522-40E2-A724-7A39778C2C61}" srcId="{4A5E6A71-2171-42E9-AA37-985033572DB5}" destId="{FE617F3A-1FE7-4E04-A4C1-1DE835E6F566}" srcOrd="2" destOrd="0" parTransId="{21C19A2E-A9F3-4C01-9ADE-38D50694FDA7}" sibTransId="{36A351FD-6DAB-41A1-B47A-E8C6627BA6B7}"/>
    <dgm:cxn modelId="{DCB02564-01AC-4A68-B564-CC06265CBFE8}" type="presParOf" srcId="{60D6E664-640F-4F00-9B8D-887D17F8B5CA}" destId="{B126E420-3D23-4C13-AEA6-DB85E53693A9}" srcOrd="0" destOrd="0" presId="urn:microsoft.com/office/officeart/2005/8/layout/list1"/>
    <dgm:cxn modelId="{FEAB54B7-EDEB-4B4C-B77C-F8D1B1A9CD4C}" type="presParOf" srcId="{B126E420-3D23-4C13-AEA6-DB85E53693A9}" destId="{CBD90CA9-64E5-412C-89E0-26DD12F8FDD6}" srcOrd="0" destOrd="0" presId="urn:microsoft.com/office/officeart/2005/8/layout/list1"/>
    <dgm:cxn modelId="{51A2FC51-2CF3-42E7-B5AA-73991110F1CB}" type="presParOf" srcId="{B126E420-3D23-4C13-AEA6-DB85E53693A9}" destId="{4F79BC40-AAAC-434C-8A57-510246A37C50}" srcOrd="1" destOrd="0" presId="urn:microsoft.com/office/officeart/2005/8/layout/list1"/>
    <dgm:cxn modelId="{5701884A-0289-467A-A21B-83FF7F62F049}" type="presParOf" srcId="{60D6E664-640F-4F00-9B8D-887D17F8B5CA}" destId="{D2971B70-6824-4C3D-A6DD-3C01728DE411}" srcOrd="1" destOrd="0" presId="urn:microsoft.com/office/officeart/2005/8/layout/list1"/>
    <dgm:cxn modelId="{D079DA91-F49F-4FD5-9564-D41FA6F4DFE0}" type="presParOf" srcId="{60D6E664-640F-4F00-9B8D-887D17F8B5CA}" destId="{68C93ADA-6C36-442E-A481-9BF2B42E9100}" srcOrd="2" destOrd="0" presId="urn:microsoft.com/office/officeart/2005/8/layout/list1"/>
    <dgm:cxn modelId="{73BB6535-DDD1-4D65-9C52-17EC72816EB1}" type="presParOf" srcId="{60D6E664-640F-4F00-9B8D-887D17F8B5CA}" destId="{BEC2F678-A8F6-4651-8364-2A7F6F2367C1}" srcOrd="3" destOrd="0" presId="urn:microsoft.com/office/officeart/2005/8/layout/list1"/>
    <dgm:cxn modelId="{E666DD0A-2DA7-4AB1-A76F-863A6F6D8F37}" type="presParOf" srcId="{60D6E664-640F-4F00-9B8D-887D17F8B5CA}" destId="{B62213BB-7B0B-443E-A458-79D56C460AD1}" srcOrd="4" destOrd="0" presId="urn:microsoft.com/office/officeart/2005/8/layout/list1"/>
    <dgm:cxn modelId="{BC7900D4-07B2-42B5-B5A6-A4267C71D6A1}" type="presParOf" srcId="{B62213BB-7B0B-443E-A458-79D56C460AD1}" destId="{647F630F-DEC8-40CE-AF76-B25940BD5999}" srcOrd="0" destOrd="0" presId="urn:microsoft.com/office/officeart/2005/8/layout/list1"/>
    <dgm:cxn modelId="{B59E305F-D243-4A4B-888B-7BE3CF733B9B}" type="presParOf" srcId="{B62213BB-7B0B-443E-A458-79D56C460AD1}" destId="{347B1068-287A-4DBF-B9DC-2617910F7CB2}" srcOrd="1" destOrd="0" presId="urn:microsoft.com/office/officeart/2005/8/layout/list1"/>
    <dgm:cxn modelId="{2FDEB8DC-E218-4D72-BD6F-AF00864AAF3B}" type="presParOf" srcId="{60D6E664-640F-4F00-9B8D-887D17F8B5CA}" destId="{18FA94E0-627A-41C1-9FC3-5BB095771F3F}" srcOrd="5" destOrd="0" presId="urn:microsoft.com/office/officeart/2005/8/layout/list1"/>
    <dgm:cxn modelId="{2C8D079E-2D68-466A-83F7-2964163CB99E}" type="presParOf" srcId="{60D6E664-640F-4F00-9B8D-887D17F8B5CA}" destId="{51288927-B6B8-46D5-8F4E-EDCA657994A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62B705-BE7D-491C-8FCA-6742DE5F96AE}"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CCF5E859-9E26-4820-8C11-5DB8974BA687}">
      <dgm:prSet/>
      <dgm:spPr/>
      <dgm:t>
        <a:bodyPr/>
        <a:lstStyle/>
        <a:p>
          <a:r>
            <a:rPr lang="en-US"/>
            <a:t>Extension of Juvenile Jurisdiction </a:t>
          </a:r>
        </a:p>
      </dgm:t>
    </dgm:pt>
    <dgm:pt modelId="{039D6848-872A-4870-A826-D590325C3CA7}" type="parTrans" cxnId="{1982C07C-10BD-48AA-B17E-BD18CF9691AF}">
      <dgm:prSet/>
      <dgm:spPr/>
      <dgm:t>
        <a:bodyPr/>
        <a:lstStyle/>
        <a:p>
          <a:endParaRPr lang="en-US"/>
        </a:p>
      </dgm:t>
    </dgm:pt>
    <dgm:pt modelId="{DA04DB50-3E3F-43AD-8E5E-391691207BE6}" type="sibTrans" cxnId="{1982C07C-10BD-48AA-B17E-BD18CF9691AF}">
      <dgm:prSet/>
      <dgm:spPr/>
      <dgm:t>
        <a:bodyPr/>
        <a:lstStyle/>
        <a:p>
          <a:endParaRPr lang="en-US"/>
        </a:p>
      </dgm:t>
    </dgm:pt>
    <dgm:pt modelId="{2B00F499-675B-4CB2-A80E-2545A28ACC90}">
      <dgm:prSet/>
      <dgm:spPr/>
      <dgm:t>
        <a:bodyPr/>
        <a:lstStyle/>
        <a:p>
          <a:r>
            <a:rPr lang="en-US"/>
            <a:t>SB823 extends the age of local juvenile Court jurisdiction for youth adjudicated of 707(b) offenses to age 23. </a:t>
          </a:r>
        </a:p>
      </dgm:t>
    </dgm:pt>
    <dgm:pt modelId="{D9CD1197-DBCB-43A0-91D7-3F70252CBA58}" type="parTrans" cxnId="{CB0DBC99-2B83-4BAD-BD0A-EB8F6232CF0C}">
      <dgm:prSet/>
      <dgm:spPr/>
      <dgm:t>
        <a:bodyPr/>
        <a:lstStyle/>
        <a:p>
          <a:endParaRPr lang="en-US"/>
        </a:p>
      </dgm:t>
    </dgm:pt>
    <dgm:pt modelId="{279D22E5-15BB-45E0-BF3C-5D50D34677A3}" type="sibTrans" cxnId="{CB0DBC99-2B83-4BAD-BD0A-EB8F6232CF0C}">
      <dgm:prSet/>
      <dgm:spPr/>
      <dgm:t>
        <a:bodyPr/>
        <a:lstStyle/>
        <a:p>
          <a:endParaRPr lang="en-US"/>
        </a:p>
      </dgm:t>
    </dgm:pt>
    <dgm:pt modelId="{F87382FD-0453-4C29-9A50-7EFFF8497FC1}">
      <dgm:prSet/>
      <dgm:spPr/>
      <dgm:t>
        <a:bodyPr/>
        <a:lstStyle/>
        <a:p>
          <a:r>
            <a:rPr lang="en-US"/>
            <a:t>If the 707(b) offense would have carried an adult sentence of seven years of more, the age is extended to 25. </a:t>
          </a:r>
        </a:p>
      </dgm:t>
    </dgm:pt>
    <dgm:pt modelId="{6F96A322-A9FD-4295-880D-64958CB0CB8A}" type="parTrans" cxnId="{26564CD7-463F-425A-923A-F29015196964}">
      <dgm:prSet/>
      <dgm:spPr/>
      <dgm:t>
        <a:bodyPr/>
        <a:lstStyle/>
        <a:p>
          <a:endParaRPr lang="en-US"/>
        </a:p>
      </dgm:t>
    </dgm:pt>
    <dgm:pt modelId="{B73D2446-F97D-4A91-A595-FD4815A6BB2F}" type="sibTrans" cxnId="{26564CD7-463F-425A-923A-F29015196964}">
      <dgm:prSet/>
      <dgm:spPr/>
      <dgm:t>
        <a:bodyPr/>
        <a:lstStyle/>
        <a:p>
          <a:endParaRPr lang="en-US"/>
        </a:p>
      </dgm:t>
    </dgm:pt>
    <dgm:pt modelId="{473617A9-DB16-4749-8E16-6F26AFDD9815}">
      <dgm:prSet/>
      <dgm:spPr/>
      <dgm:t>
        <a:bodyPr/>
        <a:lstStyle/>
        <a:p>
          <a:r>
            <a:rPr lang="en-US"/>
            <a:t>Extension of Age of Local Confinement </a:t>
          </a:r>
        </a:p>
      </dgm:t>
    </dgm:pt>
    <dgm:pt modelId="{73C5980B-0D85-4118-92D6-BDF753094FC6}" type="parTrans" cxnId="{21515F2C-E9D6-46BE-B1CE-B0F70DA162EB}">
      <dgm:prSet/>
      <dgm:spPr/>
      <dgm:t>
        <a:bodyPr/>
        <a:lstStyle/>
        <a:p>
          <a:endParaRPr lang="en-US"/>
        </a:p>
      </dgm:t>
    </dgm:pt>
    <dgm:pt modelId="{550D1BD2-DBCC-4E23-9546-02C8503FAE2B}" type="sibTrans" cxnId="{21515F2C-E9D6-46BE-B1CE-B0F70DA162EB}">
      <dgm:prSet/>
      <dgm:spPr/>
      <dgm:t>
        <a:bodyPr/>
        <a:lstStyle/>
        <a:p>
          <a:endParaRPr lang="en-US"/>
        </a:p>
      </dgm:t>
    </dgm:pt>
    <dgm:pt modelId="{3F75462B-2B17-4552-B81B-D3D3C8DD0DED}">
      <dgm:prSet/>
      <dgm:spPr/>
      <dgm:t>
        <a:bodyPr/>
        <a:lstStyle/>
        <a:p>
          <a:r>
            <a:rPr lang="en-US"/>
            <a:t>SB823 will allow for youth whose case originated in juvenile court to remain in juvenile hall until age 21 pending disposition of their case, unless criteria is met under WIC208.5 to transfer youth to adult facility. </a:t>
          </a:r>
        </a:p>
      </dgm:t>
    </dgm:pt>
    <dgm:pt modelId="{0E11844C-022F-447B-A25B-5E6467FDECE0}" type="parTrans" cxnId="{F3CF9F98-3D76-4F85-81F0-1114D4AFB565}">
      <dgm:prSet/>
      <dgm:spPr/>
      <dgm:t>
        <a:bodyPr/>
        <a:lstStyle/>
        <a:p>
          <a:endParaRPr lang="en-US"/>
        </a:p>
      </dgm:t>
    </dgm:pt>
    <dgm:pt modelId="{2D479373-6603-4BD6-916F-B02CB7C0E180}" type="sibTrans" cxnId="{F3CF9F98-3D76-4F85-81F0-1114D4AFB565}">
      <dgm:prSet/>
      <dgm:spPr/>
      <dgm:t>
        <a:bodyPr/>
        <a:lstStyle/>
        <a:p>
          <a:endParaRPr lang="en-US"/>
        </a:p>
      </dgm:t>
    </dgm:pt>
    <dgm:pt modelId="{1B1A94B5-E876-4334-A45C-56BEDF33A51F}">
      <dgm:prSet/>
      <dgm:spPr/>
      <dgm:t>
        <a:bodyPr/>
        <a:lstStyle/>
        <a:p>
          <a:r>
            <a:rPr lang="en-US"/>
            <a:t>For youth adjudicated of a serious and violent offense that is committed to SYTF to remain in local juvenile facility up to the age of 25.  </a:t>
          </a:r>
        </a:p>
      </dgm:t>
    </dgm:pt>
    <dgm:pt modelId="{1DCE66CE-A5D9-40E8-9C39-FC447FDBAA3D}" type="parTrans" cxnId="{91C86EDB-4099-4D11-B8B5-38F948A28D97}">
      <dgm:prSet/>
      <dgm:spPr/>
      <dgm:t>
        <a:bodyPr/>
        <a:lstStyle/>
        <a:p>
          <a:endParaRPr lang="en-US"/>
        </a:p>
      </dgm:t>
    </dgm:pt>
    <dgm:pt modelId="{101B2AED-0A07-4B78-90F0-4C775DB8C589}" type="sibTrans" cxnId="{91C86EDB-4099-4D11-B8B5-38F948A28D97}">
      <dgm:prSet/>
      <dgm:spPr/>
      <dgm:t>
        <a:bodyPr/>
        <a:lstStyle/>
        <a:p>
          <a:endParaRPr lang="en-US"/>
        </a:p>
      </dgm:t>
    </dgm:pt>
    <dgm:pt modelId="{C5D8FED4-192A-4C57-8229-D8C46F64FA17}" type="pres">
      <dgm:prSet presAssocID="{3A62B705-BE7D-491C-8FCA-6742DE5F96AE}" presName="linear" presStyleCnt="0">
        <dgm:presLayoutVars>
          <dgm:dir/>
          <dgm:animLvl val="lvl"/>
          <dgm:resizeHandles val="exact"/>
        </dgm:presLayoutVars>
      </dgm:prSet>
      <dgm:spPr/>
    </dgm:pt>
    <dgm:pt modelId="{A2C2EA21-F578-4BFA-8158-F2BBAB8EEEA4}" type="pres">
      <dgm:prSet presAssocID="{CCF5E859-9E26-4820-8C11-5DB8974BA687}" presName="parentLin" presStyleCnt="0"/>
      <dgm:spPr/>
    </dgm:pt>
    <dgm:pt modelId="{4DC07A7B-C42C-40AB-928C-6D8CECBE7DAE}" type="pres">
      <dgm:prSet presAssocID="{CCF5E859-9E26-4820-8C11-5DB8974BA687}" presName="parentLeftMargin" presStyleLbl="node1" presStyleIdx="0" presStyleCnt="2"/>
      <dgm:spPr/>
    </dgm:pt>
    <dgm:pt modelId="{B55F56C4-2644-42A9-A701-EA82BD9686E1}" type="pres">
      <dgm:prSet presAssocID="{CCF5E859-9E26-4820-8C11-5DB8974BA687}" presName="parentText" presStyleLbl="node1" presStyleIdx="0" presStyleCnt="2">
        <dgm:presLayoutVars>
          <dgm:chMax val="0"/>
          <dgm:bulletEnabled val="1"/>
        </dgm:presLayoutVars>
      </dgm:prSet>
      <dgm:spPr/>
    </dgm:pt>
    <dgm:pt modelId="{084A80BC-5267-4A52-8BBD-C3F8C7764F81}" type="pres">
      <dgm:prSet presAssocID="{CCF5E859-9E26-4820-8C11-5DB8974BA687}" presName="negativeSpace" presStyleCnt="0"/>
      <dgm:spPr/>
    </dgm:pt>
    <dgm:pt modelId="{0880B3E8-0CC7-4AFE-9680-75C8AC070162}" type="pres">
      <dgm:prSet presAssocID="{CCF5E859-9E26-4820-8C11-5DB8974BA687}" presName="childText" presStyleLbl="conFgAcc1" presStyleIdx="0" presStyleCnt="2">
        <dgm:presLayoutVars>
          <dgm:bulletEnabled val="1"/>
        </dgm:presLayoutVars>
      </dgm:prSet>
      <dgm:spPr/>
    </dgm:pt>
    <dgm:pt modelId="{EAE3E50A-9066-490B-8191-C512EF188532}" type="pres">
      <dgm:prSet presAssocID="{DA04DB50-3E3F-43AD-8E5E-391691207BE6}" presName="spaceBetweenRectangles" presStyleCnt="0"/>
      <dgm:spPr/>
    </dgm:pt>
    <dgm:pt modelId="{204C2EC6-5C69-4A84-A463-3F67A057F4AB}" type="pres">
      <dgm:prSet presAssocID="{473617A9-DB16-4749-8E16-6F26AFDD9815}" presName="parentLin" presStyleCnt="0"/>
      <dgm:spPr/>
    </dgm:pt>
    <dgm:pt modelId="{26088BEB-9335-4868-9EA8-AC942376A5B9}" type="pres">
      <dgm:prSet presAssocID="{473617A9-DB16-4749-8E16-6F26AFDD9815}" presName="parentLeftMargin" presStyleLbl="node1" presStyleIdx="0" presStyleCnt="2"/>
      <dgm:spPr/>
    </dgm:pt>
    <dgm:pt modelId="{F0C4F686-7E95-4864-ACFF-3ECC345E8EA0}" type="pres">
      <dgm:prSet presAssocID="{473617A9-DB16-4749-8E16-6F26AFDD9815}" presName="parentText" presStyleLbl="node1" presStyleIdx="1" presStyleCnt="2">
        <dgm:presLayoutVars>
          <dgm:chMax val="0"/>
          <dgm:bulletEnabled val="1"/>
        </dgm:presLayoutVars>
      </dgm:prSet>
      <dgm:spPr/>
    </dgm:pt>
    <dgm:pt modelId="{7EA85EA6-E254-422B-8D56-3EA7E2907DAF}" type="pres">
      <dgm:prSet presAssocID="{473617A9-DB16-4749-8E16-6F26AFDD9815}" presName="negativeSpace" presStyleCnt="0"/>
      <dgm:spPr/>
    </dgm:pt>
    <dgm:pt modelId="{EC5B3E77-1FB7-486F-ADA7-F8030B9236DC}" type="pres">
      <dgm:prSet presAssocID="{473617A9-DB16-4749-8E16-6F26AFDD9815}" presName="childText" presStyleLbl="conFgAcc1" presStyleIdx="1" presStyleCnt="2">
        <dgm:presLayoutVars>
          <dgm:bulletEnabled val="1"/>
        </dgm:presLayoutVars>
      </dgm:prSet>
      <dgm:spPr/>
    </dgm:pt>
  </dgm:ptLst>
  <dgm:cxnLst>
    <dgm:cxn modelId="{DC5FE419-219F-4F21-8E3B-507CC5E47DF7}" type="presOf" srcId="{3F75462B-2B17-4552-B81B-D3D3C8DD0DED}" destId="{EC5B3E77-1FB7-486F-ADA7-F8030B9236DC}" srcOrd="0" destOrd="0" presId="urn:microsoft.com/office/officeart/2005/8/layout/list1"/>
    <dgm:cxn modelId="{21515F2C-E9D6-46BE-B1CE-B0F70DA162EB}" srcId="{3A62B705-BE7D-491C-8FCA-6742DE5F96AE}" destId="{473617A9-DB16-4749-8E16-6F26AFDD9815}" srcOrd="1" destOrd="0" parTransId="{73C5980B-0D85-4118-92D6-BDF753094FC6}" sibTransId="{550D1BD2-DBCC-4E23-9546-02C8503FAE2B}"/>
    <dgm:cxn modelId="{C6B95560-A842-467D-8E04-FCCF1179FC77}" type="presOf" srcId="{CCF5E859-9E26-4820-8C11-5DB8974BA687}" destId="{B55F56C4-2644-42A9-A701-EA82BD9686E1}" srcOrd="1" destOrd="0" presId="urn:microsoft.com/office/officeart/2005/8/layout/list1"/>
    <dgm:cxn modelId="{D72A0F7B-5872-4130-A796-8B4E1AE754A5}" type="presOf" srcId="{2B00F499-675B-4CB2-A80E-2545A28ACC90}" destId="{0880B3E8-0CC7-4AFE-9680-75C8AC070162}" srcOrd="0" destOrd="0" presId="urn:microsoft.com/office/officeart/2005/8/layout/list1"/>
    <dgm:cxn modelId="{1982C07C-10BD-48AA-B17E-BD18CF9691AF}" srcId="{3A62B705-BE7D-491C-8FCA-6742DE5F96AE}" destId="{CCF5E859-9E26-4820-8C11-5DB8974BA687}" srcOrd="0" destOrd="0" parTransId="{039D6848-872A-4870-A826-D590325C3CA7}" sibTransId="{DA04DB50-3E3F-43AD-8E5E-391691207BE6}"/>
    <dgm:cxn modelId="{B3EAB78C-4168-4674-83D2-A721145E5165}" type="presOf" srcId="{473617A9-DB16-4749-8E16-6F26AFDD9815}" destId="{F0C4F686-7E95-4864-ACFF-3ECC345E8EA0}" srcOrd="1" destOrd="0" presId="urn:microsoft.com/office/officeart/2005/8/layout/list1"/>
    <dgm:cxn modelId="{F3CF9F98-3D76-4F85-81F0-1114D4AFB565}" srcId="{473617A9-DB16-4749-8E16-6F26AFDD9815}" destId="{3F75462B-2B17-4552-B81B-D3D3C8DD0DED}" srcOrd="0" destOrd="0" parTransId="{0E11844C-022F-447B-A25B-5E6467FDECE0}" sibTransId="{2D479373-6603-4BD6-916F-B02CB7C0E180}"/>
    <dgm:cxn modelId="{CB0DBC99-2B83-4BAD-BD0A-EB8F6232CF0C}" srcId="{CCF5E859-9E26-4820-8C11-5DB8974BA687}" destId="{2B00F499-675B-4CB2-A80E-2545A28ACC90}" srcOrd="0" destOrd="0" parTransId="{D9CD1197-DBCB-43A0-91D7-3F70252CBA58}" sibTransId="{279D22E5-15BB-45E0-BF3C-5D50D34677A3}"/>
    <dgm:cxn modelId="{AEAD8BA2-7E5B-4FB9-BFF8-76FCC99A39E3}" type="presOf" srcId="{F87382FD-0453-4C29-9A50-7EFFF8497FC1}" destId="{0880B3E8-0CC7-4AFE-9680-75C8AC070162}" srcOrd="0" destOrd="1" presId="urn:microsoft.com/office/officeart/2005/8/layout/list1"/>
    <dgm:cxn modelId="{19F896C9-520D-4ABC-8D0F-D870AB66916D}" type="presOf" srcId="{3A62B705-BE7D-491C-8FCA-6742DE5F96AE}" destId="{C5D8FED4-192A-4C57-8229-D8C46F64FA17}" srcOrd="0" destOrd="0" presId="urn:microsoft.com/office/officeart/2005/8/layout/list1"/>
    <dgm:cxn modelId="{E1EF31D4-5949-4AE5-93B6-566AAFB7A4B3}" type="presOf" srcId="{473617A9-DB16-4749-8E16-6F26AFDD9815}" destId="{26088BEB-9335-4868-9EA8-AC942376A5B9}" srcOrd="0" destOrd="0" presId="urn:microsoft.com/office/officeart/2005/8/layout/list1"/>
    <dgm:cxn modelId="{26564CD7-463F-425A-923A-F29015196964}" srcId="{CCF5E859-9E26-4820-8C11-5DB8974BA687}" destId="{F87382FD-0453-4C29-9A50-7EFFF8497FC1}" srcOrd="1" destOrd="0" parTransId="{6F96A322-A9FD-4295-880D-64958CB0CB8A}" sibTransId="{B73D2446-F97D-4A91-A595-FD4815A6BB2F}"/>
    <dgm:cxn modelId="{C9B827D9-FB62-49A1-9508-5AB4D56F6EA4}" type="presOf" srcId="{CCF5E859-9E26-4820-8C11-5DB8974BA687}" destId="{4DC07A7B-C42C-40AB-928C-6D8CECBE7DAE}" srcOrd="0" destOrd="0" presId="urn:microsoft.com/office/officeart/2005/8/layout/list1"/>
    <dgm:cxn modelId="{91C86EDB-4099-4D11-B8B5-38F948A28D97}" srcId="{473617A9-DB16-4749-8E16-6F26AFDD9815}" destId="{1B1A94B5-E876-4334-A45C-56BEDF33A51F}" srcOrd="1" destOrd="0" parTransId="{1DCE66CE-A5D9-40E8-9C39-FC447FDBAA3D}" sibTransId="{101B2AED-0A07-4B78-90F0-4C775DB8C589}"/>
    <dgm:cxn modelId="{138412FD-7815-4CC9-B055-0544B18891CE}" type="presOf" srcId="{1B1A94B5-E876-4334-A45C-56BEDF33A51F}" destId="{EC5B3E77-1FB7-486F-ADA7-F8030B9236DC}" srcOrd="0" destOrd="1" presId="urn:microsoft.com/office/officeart/2005/8/layout/list1"/>
    <dgm:cxn modelId="{CD4F37DA-7D5C-41D8-ACB1-0E8ED4C5A033}" type="presParOf" srcId="{C5D8FED4-192A-4C57-8229-D8C46F64FA17}" destId="{A2C2EA21-F578-4BFA-8158-F2BBAB8EEEA4}" srcOrd="0" destOrd="0" presId="urn:microsoft.com/office/officeart/2005/8/layout/list1"/>
    <dgm:cxn modelId="{99665E0E-5978-4E9E-B15E-C6EADF99FB6E}" type="presParOf" srcId="{A2C2EA21-F578-4BFA-8158-F2BBAB8EEEA4}" destId="{4DC07A7B-C42C-40AB-928C-6D8CECBE7DAE}" srcOrd="0" destOrd="0" presId="urn:microsoft.com/office/officeart/2005/8/layout/list1"/>
    <dgm:cxn modelId="{4E378B4D-AB49-4800-B9C8-656ADBC6A4D9}" type="presParOf" srcId="{A2C2EA21-F578-4BFA-8158-F2BBAB8EEEA4}" destId="{B55F56C4-2644-42A9-A701-EA82BD9686E1}" srcOrd="1" destOrd="0" presId="urn:microsoft.com/office/officeart/2005/8/layout/list1"/>
    <dgm:cxn modelId="{4360F479-28BC-45F5-8516-2461B4DA0985}" type="presParOf" srcId="{C5D8FED4-192A-4C57-8229-D8C46F64FA17}" destId="{084A80BC-5267-4A52-8BBD-C3F8C7764F81}" srcOrd="1" destOrd="0" presId="urn:microsoft.com/office/officeart/2005/8/layout/list1"/>
    <dgm:cxn modelId="{932A5D4E-85A6-4054-A8E7-B14355F87729}" type="presParOf" srcId="{C5D8FED4-192A-4C57-8229-D8C46F64FA17}" destId="{0880B3E8-0CC7-4AFE-9680-75C8AC070162}" srcOrd="2" destOrd="0" presId="urn:microsoft.com/office/officeart/2005/8/layout/list1"/>
    <dgm:cxn modelId="{0BBACC6B-F041-4391-9167-3092F26D027A}" type="presParOf" srcId="{C5D8FED4-192A-4C57-8229-D8C46F64FA17}" destId="{EAE3E50A-9066-490B-8191-C512EF188532}" srcOrd="3" destOrd="0" presId="urn:microsoft.com/office/officeart/2005/8/layout/list1"/>
    <dgm:cxn modelId="{A1EACA57-99D1-4DE8-A076-93F675E21D18}" type="presParOf" srcId="{C5D8FED4-192A-4C57-8229-D8C46F64FA17}" destId="{204C2EC6-5C69-4A84-A463-3F67A057F4AB}" srcOrd="4" destOrd="0" presId="urn:microsoft.com/office/officeart/2005/8/layout/list1"/>
    <dgm:cxn modelId="{957525BB-2E6C-4E2E-8863-0EEF73654A09}" type="presParOf" srcId="{204C2EC6-5C69-4A84-A463-3F67A057F4AB}" destId="{26088BEB-9335-4868-9EA8-AC942376A5B9}" srcOrd="0" destOrd="0" presId="urn:microsoft.com/office/officeart/2005/8/layout/list1"/>
    <dgm:cxn modelId="{797ACA00-5399-42EA-A6D7-B1DA33DCD7B2}" type="presParOf" srcId="{204C2EC6-5C69-4A84-A463-3F67A057F4AB}" destId="{F0C4F686-7E95-4864-ACFF-3ECC345E8EA0}" srcOrd="1" destOrd="0" presId="urn:microsoft.com/office/officeart/2005/8/layout/list1"/>
    <dgm:cxn modelId="{587DA8B1-B3D2-41B8-A540-D38BAB478065}" type="presParOf" srcId="{C5D8FED4-192A-4C57-8229-D8C46F64FA17}" destId="{7EA85EA6-E254-422B-8D56-3EA7E2907DAF}" srcOrd="5" destOrd="0" presId="urn:microsoft.com/office/officeart/2005/8/layout/list1"/>
    <dgm:cxn modelId="{EFE2C1DD-1F07-4859-846A-0FD446C8BF29}" type="presParOf" srcId="{C5D8FED4-192A-4C57-8229-D8C46F64FA17}" destId="{EC5B3E77-1FB7-486F-ADA7-F8030B9236D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F0BEA2-728E-449A-BCCC-B246F3705908}">
      <dsp:nvSpPr>
        <dsp:cNvPr id="0" name=""/>
        <dsp:cNvSpPr/>
      </dsp:nvSpPr>
      <dsp:spPr>
        <a:xfrm>
          <a:off x="0" y="162549"/>
          <a:ext cx="10515600" cy="9547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Justice involved-youth are more successful when they </a:t>
          </a:r>
          <a:r>
            <a:rPr lang="en-US" sz="2400" b="1" kern="1200"/>
            <a:t>remain connected to their families and communities </a:t>
          </a:r>
          <a:endParaRPr lang="en-US" sz="2400" kern="1200"/>
        </a:p>
      </dsp:txBody>
      <dsp:txXfrm>
        <a:off x="46606" y="209155"/>
        <a:ext cx="10422388" cy="861507"/>
      </dsp:txXfrm>
    </dsp:sp>
    <dsp:sp modelId="{493A042E-C366-44C7-8948-011B859A3E96}">
      <dsp:nvSpPr>
        <dsp:cNvPr id="0" name=""/>
        <dsp:cNvSpPr/>
      </dsp:nvSpPr>
      <dsp:spPr>
        <a:xfrm>
          <a:off x="0" y="1186389"/>
          <a:ext cx="10515600" cy="95471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Leverage the historic success of juvenile probation</a:t>
          </a:r>
        </a:p>
      </dsp:txBody>
      <dsp:txXfrm>
        <a:off x="46606" y="1232995"/>
        <a:ext cx="10422388" cy="861507"/>
      </dsp:txXfrm>
    </dsp:sp>
    <dsp:sp modelId="{15905D94-6BDA-4396-8361-258D85965DD3}">
      <dsp:nvSpPr>
        <dsp:cNvPr id="0" name=""/>
        <dsp:cNvSpPr/>
      </dsp:nvSpPr>
      <dsp:spPr>
        <a:xfrm>
          <a:off x="0" y="2210229"/>
          <a:ext cx="10515600" cy="95471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Reduce transfer of young people into adult criminal justice system</a:t>
          </a:r>
        </a:p>
      </dsp:txBody>
      <dsp:txXfrm>
        <a:off x="46606" y="2256835"/>
        <a:ext cx="10422388" cy="861507"/>
      </dsp:txXfrm>
    </dsp:sp>
    <dsp:sp modelId="{D808F119-186C-4D68-BC5A-272F2EFCFEB7}">
      <dsp:nvSpPr>
        <dsp:cNvPr id="0" name=""/>
        <dsp:cNvSpPr/>
      </dsp:nvSpPr>
      <dsp:spPr>
        <a:xfrm>
          <a:off x="0" y="3234069"/>
          <a:ext cx="10515600" cy="95471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Dispositions should be least restrictive appropriate environment </a:t>
          </a:r>
          <a:r>
            <a:rPr lang="en-US" sz="2400" kern="1200" dirty="0"/>
            <a:t>and </a:t>
          </a:r>
          <a:r>
            <a:rPr lang="en-US" sz="2400" b="1" kern="1200" dirty="0"/>
            <a:t>reduce the use of confinement through community-based response and interventions. </a:t>
          </a:r>
          <a:endParaRPr lang="en-US" sz="2400" kern="1200" dirty="0"/>
        </a:p>
      </dsp:txBody>
      <dsp:txXfrm>
        <a:off x="46606" y="3280675"/>
        <a:ext cx="10422388" cy="8615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93ADA-6C36-442E-A481-9BF2B42E9100}">
      <dsp:nvSpPr>
        <dsp:cNvPr id="0" name=""/>
        <dsp:cNvSpPr/>
      </dsp:nvSpPr>
      <dsp:spPr>
        <a:xfrm>
          <a:off x="0" y="314243"/>
          <a:ext cx="6263640" cy="25137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437388" rIns="48612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Creation of the Office of Youth &amp; Community Restoration (OYCR). </a:t>
          </a:r>
        </a:p>
        <a:p>
          <a:pPr marL="457200" lvl="2" indent="-228600" algn="l" defTabSz="933450">
            <a:lnSpc>
              <a:spcPct val="90000"/>
            </a:lnSpc>
            <a:spcBef>
              <a:spcPct val="0"/>
            </a:spcBef>
            <a:spcAft>
              <a:spcPct val="15000"/>
            </a:spcAft>
            <a:buChar char="•"/>
          </a:pPr>
          <a:r>
            <a:rPr lang="en-US" sz="2100" kern="1200"/>
            <a:t>Ombudsman with Investigatory Powers. </a:t>
          </a:r>
        </a:p>
        <a:p>
          <a:pPr marL="457200" lvl="2" indent="-228600" algn="l" defTabSz="933450">
            <a:lnSpc>
              <a:spcPct val="90000"/>
            </a:lnSpc>
            <a:spcBef>
              <a:spcPct val="0"/>
            </a:spcBef>
            <a:spcAft>
              <a:spcPct val="15000"/>
            </a:spcAft>
            <a:buChar char="•"/>
          </a:pPr>
          <a:r>
            <a:rPr lang="en-US" sz="2100" kern="1200" dirty="0"/>
            <a:t>Research and Best Practices, Data Collection, and Technical Assistance. </a:t>
          </a:r>
        </a:p>
        <a:p>
          <a:pPr marL="457200" lvl="2" indent="-228600" algn="l" defTabSz="933450">
            <a:lnSpc>
              <a:spcPct val="90000"/>
            </a:lnSpc>
            <a:spcBef>
              <a:spcPct val="0"/>
            </a:spcBef>
            <a:spcAft>
              <a:spcPct val="15000"/>
            </a:spcAft>
            <a:buChar char="•"/>
          </a:pPr>
          <a:r>
            <a:rPr lang="en-US" sz="2100" kern="1200"/>
            <a:t>Oversight of SB823 Grant Programs.</a:t>
          </a:r>
        </a:p>
      </dsp:txBody>
      <dsp:txXfrm>
        <a:off x="0" y="314243"/>
        <a:ext cx="6263640" cy="2513700"/>
      </dsp:txXfrm>
    </dsp:sp>
    <dsp:sp modelId="{4F79BC40-AAAC-434C-8A57-510246A37C50}">
      <dsp:nvSpPr>
        <dsp:cNvPr id="0" name=""/>
        <dsp:cNvSpPr/>
      </dsp:nvSpPr>
      <dsp:spPr>
        <a:xfrm>
          <a:off x="313182" y="4283"/>
          <a:ext cx="4384548" cy="619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933450">
            <a:lnSpc>
              <a:spcPct val="90000"/>
            </a:lnSpc>
            <a:spcBef>
              <a:spcPct val="0"/>
            </a:spcBef>
            <a:spcAft>
              <a:spcPct val="35000"/>
            </a:spcAft>
            <a:buNone/>
          </a:pPr>
          <a:r>
            <a:rPr lang="en-US" sz="2100" kern="1200"/>
            <a:t>State Level </a:t>
          </a:r>
        </a:p>
      </dsp:txBody>
      <dsp:txXfrm>
        <a:off x="343444" y="34545"/>
        <a:ext cx="4324024" cy="559396"/>
      </dsp:txXfrm>
    </dsp:sp>
    <dsp:sp modelId="{51288927-B6B8-46D5-8F4E-EDCA657994A1}">
      <dsp:nvSpPr>
        <dsp:cNvPr id="0" name=""/>
        <dsp:cNvSpPr/>
      </dsp:nvSpPr>
      <dsp:spPr>
        <a:xfrm>
          <a:off x="0" y="3251303"/>
          <a:ext cx="6263640" cy="22491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437388" rIns="48612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Creation of Secure Youth Treatment Facility (SYTF). </a:t>
          </a:r>
        </a:p>
        <a:p>
          <a:pPr marL="457200" lvl="2" indent="-228600" algn="l" defTabSz="933450">
            <a:lnSpc>
              <a:spcPct val="90000"/>
            </a:lnSpc>
            <a:spcBef>
              <a:spcPct val="0"/>
            </a:spcBef>
            <a:spcAft>
              <a:spcPct val="15000"/>
            </a:spcAft>
            <a:buChar char="•"/>
          </a:pPr>
          <a:r>
            <a:rPr lang="en-US" sz="2100" kern="1200"/>
            <a:t>Youth Development Academy (YDA) </a:t>
          </a:r>
        </a:p>
        <a:p>
          <a:pPr marL="228600" lvl="1" indent="-228600" algn="l" defTabSz="933450">
            <a:lnSpc>
              <a:spcPct val="90000"/>
            </a:lnSpc>
            <a:spcBef>
              <a:spcPct val="0"/>
            </a:spcBef>
            <a:spcAft>
              <a:spcPct val="15000"/>
            </a:spcAft>
            <a:buChar char="•"/>
          </a:pPr>
          <a:r>
            <a:rPr lang="en-US" sz="2100" kern="1200" dirty="0"/>
            <a:t>Local jurisdiction: Age 23/25 </a:t>
          </a:r>
        </a:p>
        <a:p>
          <a:pPr marL="228600" lvl="1" indent="-228600" algn="l" defTabSz="933450">
            <a:lnSpc>
              <a:spcPct val="90000"/>
            </a:lnSpc>
            <a:spcBef>
              <a:spcPct val="0"/>
            </a:spcBef>
            <a:spcAft>
              <a:spcPct val="15000"/>
            </a:spcAft>
            <a:buChar char="•"/>
          </a:pPr>
          <a:r>
            <a:rPr lang="en-US" sz="2100" kern="1200" dirty="0"/>
            <a:t>Local Confinement Jurisdiction: Age 25</a:t>
          </a:r>
        </a:p>
      </dsp:txBody>
      <dsp:txXfrm>
        <a:off x="0" y="3251303"/>
        <a:ext cx="6263640" cy="2249100"/>
      </dsp:txXfrm>
    </dsp:sp>
    <dsp:sp modelId="{347B1068-287A-4DBF-B9DC-2617910F7CB2}">
      <dsp:nvSpPr>
        <dsp:cNvPr id="0" name=""/>
        <dsp:cNvSpPr/>
      </dsp:nvSpPr>
      <dsp:spPr>
        <a:xfrm>
          <a:off x="313182" y="2941343"/>
          <a:ext cx="4384548" cy="6199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933450">
            <a:lnSpc>
              <a:spcPct val="90000"/>
            </a:lnSpc>
            <a:spcBef>
              <a:spcPct val="0"/>
            </a:spcBef>
            <a:spcAft>
              <a:spcPct val="35000"/>
            </a:spcAft>
            <a:buNone/>
          </a:pPr>
          <a:r>
            <a:rPr lang="en-US" sz="2100" kern="1200"/>
            <a:t>County Level </a:t>
          </a:r>
        </a:p>
      </dsp:txBody>
      <dsp:txXfrm>
        <a:off x="343444" y="2971605"/>
        <a:ext cx="4324024"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0B3E8-0CC7-4AFE-9680-75C8AC070162}">
      <dsp:nvSpPr>
        <dsp:cNvPr id="0" name=""/>
        <dsp:cNvSpPr/>
      </dsp:nvSpPr>
      <dsp:spPr>
        <a:xfrm>
          <a:off x="0" y="492443"/>
          <a:ext cx="6263640" cy="20979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74904" rIns="48612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SB823 extends the age of local juvenile Court jurisdiction for youth adjudicated of 707(b) offenses to age 23. </a:t>
          </a:r>
        </a:p>
        <a:p>
          <a:pPr marL="171450" lvl="1" indent="-171450" algn="l" defTabSz="800100">
            <a:lnSpc>
              <a:spcPct val="90000"/>
            </a:lnSpc>
            <a:spcBef>
              <a:spcPct val="0"/>
            </a:spcBef>
            <a:spcAft>
              <a:spcPct val="15000"/>
            </a:spcAft>
            <a:buChar char="•"/>
          </a:pPr>
          <a:r>
            <a:rPr lang="en-US" sz="1800" kern="1200"/>
            <a:t>If the 707(b) offense would have carried an adult sentence of seven years of more, the age is extended to 25. </a:t>
          </a:r>
        </a:p>
      </dsp:txBody>
      <dsp:txXfrm>
        <a:off x="0" y="492443"/>
        <a:ext cx="6263640" cy="2097900"/>
      </dsp:txXfrm>
    </dsp:sp>
    <dsp:sp modelId="{B55F56C4-2644-42A9-A701-EA82BD9686E1}">
      <dsp:nvSpPr>
        <dsp:cNvPr id="0" name=""/>
        <dsp:cNvSpPr/>
      </dsp:nvSpPr>
      <dsp:spPr>
        <a:xfrm>
          <a:off x="313182" y="226763"/>
          <a:ext cx="4384548" cy="531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800100">
            <a:lnSpc>
              <a:spcPct val="90000"/>
            </a:lnSpc>
            <a:spcBef>
              <a:spcPct val="0"/>
            </a:spcBef>
            <a:spcAft>
              <a:spcPct val="35000"/>
            </a:spcAft>
            <a:buNone/>
          </a:pPr>
          <a:r>
            <a:rPr lang="en-US" sz="1800" kern="1200"/>
            <a:t>Extension of Juvenile Jurisdiction </a:t>
          </a:r>
        </a:p>
      </dsp:txBody>
      <dsp:txXfrm>
        <a:off x="339121" y="252702"/>
        <a:ext cx="4332670" cy="479482"/>
      </dsp:txXfrm>
    </dsp:sp>
    <dsp:sp modelId="{EC5B3E77-1FB7-486F-ADA7-F8030B9236DC}">
      <dsp:nvSpPr>
        <dsp:cNvPr id="0" name=""/>
        <dsp:cNvSpPr/>
      </dsp:nvSpPr>
      <dsp:spPr>
        <a:xfrm>
          <a:off x="0" y="2953224"/>
          <a:ext cx="6263640" cy="23247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74904" rIns="48612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SB823 will allow for youth whose case originated in juvenile court to remain in juvenile hall until age 21 pending disposition of their case, unless criteria is met under WIC208.5 to transfer youth to adult facility. </a:t>
          </a:r>
        </a:p>
        <a:p>
          <a:pPr marL="171450" lvl="1" indent="-171450" algn="l" defTabSz="800100">
            <a:lnSpc>
              <a:spcPct val="90000"/>
            </a:lnSpc>
            <a:spcBef>
              <a:spcPct val="0"/>
            </a:spcBef>
            <a:spcAft>
              <a:spcPct val="15000"/>
            </a:spcAft>
            <a:buChar char="•"/>
          </a:pPr>
          <a:r>
            <a:rPr lang="en-US" sz="1800" kern="1200"/>
            <a:t>For youth adjudicated of a serious and violent offense that is committed to SYTF to remain in local juvenile facility up to the age of 25.  </a:t>
          </a:r>
        </a:p>
      </dsp:txBody>
      <dsp:txXfrm>
        <a:off x="0" y="2953224"/>
        <a:ext cx="6263640" cy="2324700"/>
      </dsp:txXfrm>
    </dsp:sp>
    <dsp:sp modelId="{F0C4F686-7E95-4864-ACFF-3ECC345E8EA0}">
      <dsp:nvSpPr>
        <dsp:cNvPr id="0" name=""/>
        <dsp:cNvSpPr/>
      </dsp:nvSpPr>
      <dsp:spPr>
        <a:xfrm>
          <a:off x="313182" y="2687544"/>
          <a:ext cx="4384548" cy="5313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800100">
            <a:lnSpc>
              <a:spcPct val="90000"/>
            </a:lnSpc>
            <a:spcBef>
              <a:spcPct val="0"/>
            </a:spcBef>
            <a:spcAft>
              <a:spcPct val="35000"/>
            </a:spcAft>
            <a:buNone/>
          </a:pPr>
          <a:r>
            <a:rPr lang="en-US" sz="1800" kern="1200"/>
            <a:t>Extension of Age of Local Confinement </a:t>
          </a:r>
        </a:p>
      </dsp:txBody>
      <dsp:txXfrm>
        <a:off x="339121" y="2713483"/>
        <a:ext cx="4332670"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0C01D-7279-4EBB-88F5-45F1A18795B1}"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D494A6-ED09-43F6-B67E-BA2563B49723}" type="slidenum">
              <a:rPr lang="en-US" smtClean="0"/>
              <a:t>‹#›</a:t>
            </a:fld>
            <a:endParaRPr lang="en-US"/>
          </a:p>
        </p:txBody>
      </p:sp>
    </p:spTree>
    <p:extLst>
      <p:ext uri="{BB962C8B-B14F-4D97-AF65-F5344CB8AC3E}">
        <p14:creationId xmlns:p14="http://schemas.microsoft.com/office/powerpoint/2010/main" val="1444018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Senate Bill 823(a), October 10, 2020. </a:t>
            </a:r>
          </a:p>
        </p:txBody>
      </p:sp>
      <p:sp>
        <p:nvSpPr>
          <p:cNvPr id="4" name="Slide Number Placeholder 3"/>
          <p:cNvSpPr>
            <a:spLocks noGrp="1"/>
          </p:cNvSpPr>
          <p:nvPr>
            <p:ph type="sldNum" sz="quarter" idx="5"/>
          </p:nvPr>
        </p:nvSpPr>
        <p:spPr/>
        <p:txBody>
          <a:bodyPr/>
          <a:lstStyle/>
          <a:p>
            <a:fld id="{A7D494A6-ED09-43F6-B67E-BA2563B49723}" type="slidenum">
              <a:rPr lang="en-US" smtClean="0"/>
              <a:t>3</a:t>
            </a:fld>
            <a:endParaRPr lang="en-US"/>
          </a:p>
        </p:txBody>
      </p:sp>
    </p:spTree>
    <p:extLst>
      <p:ext uri="{BB962C8B-B14F-4D97-AF65-F5344CB8AC3E}">
        <p14:creationId xmlns:p14="http://schemas.microsoft.com/office/powerpoint/2010/main" val="1433032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Welfare and Institutions Code § 607. 5. </a:t>
            </a:r>
          </a:p>
          <a:p>
            <a:r>
              <a:rPr lang="en-US" dirty="0"/>
              <a:t>Welfare and Institutions Code § 208.</a:t>
            </a:r>
          </a:p>
        </p:txBody>
      </p:sp>
      <p:sp>
        <p:nvSpPr>
          <p:cNvPr id="4" name="Slide Number Placeholder 3"/>
          <p:cNvSpPr>
            <a:spLocks noGrp="1"/>
          </p:cNvSpPr>
          <p:nvPr>
            <p:ph type="sldNum" sz="quarter" idx="5"/>
          </p:nvPr>
        </p:nvSpPr>
        <p:spPr/>
        <p:txBody>
          <a:bodyPr/>
          <a:lstStyle/>
          <a:p>
            <a:fld id="{A7D494A6-ED09-43F6-B67E-BA2563B49723}" type="slidenum">
              <a:rPr lang="en-US" smtClean="0"/>
              <a:t>5</a:t>
            </a:fld>
            <a:endParaRPr lang="en-US"/>
          </a:p>
        </p:txBody>
      </p:sp>
    </p:spTree>
    <p:extLst>
      <p:ext uri="{BB962C8B-B14F-4D97-AF65-F5344CB8AC3E}">
        <p14:creationId xmlns:p14="http://schemas.microsoft.com/office/powerpoint/2010/main" val="115226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YDA was developed in collaboration with the Juvenile Justice Coordinating Council and reflects a shared vision to serve this population closer to home.  Replaces the California Division of Juvenile Justice (formerly known as CYA).  Our contracted partner for this program is SBCS and we have an agreement with County BHS for psychiatric and psychological services.</a:t>
            </a:r>
          </a:p>
        </p:txBody>
      </p:sp>
      <p:sp>
        <p:nvSpPr>
          <p:cNvPr id="4" name="Slide Number Placeholder 3"/>
          <p:cNvSpPr>
            <a:spLocks noGrp="1"/>
          </p:cNvSpPr>
          <p:nvPr>
            <p:ph type="sldNum" sz="quarter" idx="5"/>
          </p:nvPr>
        </p:nvSpPr>
        <p:spPr/>
        <p:txBody>
          <a:bodyPr/>
          <a:lstStyle/>
          <a:p>
            <a:fld id="{F61EF503-E31C-4FCE-86D9-0C61A5CBE283}" type="slidenum">
              <a:rPr lang="en-US" smtClean="0"/>
              <a:t>7</a:t>
            </a:fld>
            <a:endParaRPr lang="en-US" dirty="0"/>
          </a:p>
        </p:txBody>
      </p:sp>
    </p:spTree>
    <p:extLst>
      <p:ext uri="{BB962C8B-B14F-4D97-AF65-F5344CB8AC3E}">
        <p14:creationId xmlns:p14="http://schemas.microsoft.com/office/powerpoint/2010/main" val="3431344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replacement for DJJ, this program is designed to serve the “deep end” of the juvenile justice system, youths who have committed the most serious offenses.</a:t>
            </a:r>
          </a:p>
        </p:txBody>
      </p:sp>
      <p:sp>
        <p:nvSpPr>
          <p:cNvPr id="4" name="Slide Number Placeholder 3"/>
          <p:cNvSpPr>
            <a:spLocks noGrp="1"/>
          </p:cNvSpPr>
          <p:nvPr>
            <p:ph type="sldNum" sz="quarter" idx="5"/>
          </p:nvPr>
        </p:nvSpPr>
        <p:spPr/>
        <p:txBody>
          <a:bodyPr/>
          <a:lstStyle/>
          <a:p>
            <a:fld id="{F61EF503-E31C-4FCE-86D9-0C61A5CBE283}" type="slidenum">
              <a:rPr lang="en-US" smtClean="0"/>
              <a:t>8</a:t>
            </a:fld>
            <a:endParaRPr lang="en-US" dirty="0"/>
          </a:p>
        </p:txBody>
      </p:sp>
    </p:spTree>
    <p:extLst>
      <p:ext uri="{BB962C8B-B14F-4D97-AF65-F5344CB8AC3E}">
        <p14:creationId xmlns:p14="http://schemas.microsoft.com/office/powerpoint/2010/main" val="146587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facility was originally designed to operate as a juvenile hall, providing short term detention for large numbers of youths.  The units are being remodeled to create a more supportive environment for longer stays, with smaller populations in each unit and a variety of changes including…</a:t>
            </a:r>
          </a:p>
        </p:txBody>
      </p:sp>
      <p:sp>
        <p:nvSpPr>
          <p:cNvPr id="4" name="Slide Number Placeholder 3"/>
          <p:cNvSpPr>
            <a:spLocks noGrp="1"/>
          </p:cNvSpPr>
          <p:nvPr>
            <p:ph type="sldNum" sz="quarter" idx="5"/>
          </p:nvPr>
        </p:nvSpPr>
        <p:spPr/>
        <p:txBody>
          <a:bodyPr/>
          <a:lstStyle/>
          <a:p>
            <a:fld id="{F61EF503-E31C-4FCE-86D9-0C61A5CBE283}" type="slidenum">
              <a:rPr lang="en-US" smtClean="0"/>
              <a:t>9</a:t>
            </a:fld>
            <a:endParaRPr lang="en-US" dirty="0"/>
          </a:p>
        </p:txBody>
      </p:sp>
    </p:spTree>
    <p:extLst>
      <p:ext uri="{BB962C8B-B14F-4D97-AF65-F5344CB8AC3E}">
        <p14:creationId xmlns:p14="http://schemas.microsoft.com/office/powerpoint/2010/main" val="2713415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Services are being delivered within YDA by our contracted partner SBCS.  In the near future, we anticipate additional services including CTE for culinary arts, horticulture and gardening…</a:t>
            </a:r>
          </a:p>
        </p:txBody>
      </p:sp>
      <p:sp>
        <p:nvSpPr>
          <p:cNvPr id="4" name="Slide Number Placeholder 3"/>
          <p:cNvSpPr>
            <a:spLocks noGrp="1"/>
          </p:cNvSpPr>
          <p:nvPr>
            <p:ph type="sldNum" sz="quarter" idx="5"/>
          </p:nvPr>
        </p:nvSpPr>
        <p:spPr/>
        <p:txBody>
          <a:bodyPr/>
          <a:lstStyle/>
          <a:p>
            <a:fld id="{F61EF503-E31C-4FCE-86D9-0C61A5CBE283}" type="slidenum">
              <a:rPr lang="en-US" smtClean="0"/>
              <a:t>10</a:t>
            </a:fld>
            <a:endParaRPr lang="en-US" dirty="0"/>
          </a:p>
        </p:txBody>
      </p:sp>
    </p:spTree>
    <p:extLst>
      <p:ext uri="{BB962C8B-B14F-4D97-AF65-F5344CB8AC3E}">
        <p14:creationId xmlns:p14="http://schemas.microsoft.com/office/powerpoint/2010/main" val="1614301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DC02-02AE-DE82-614E-CAC0A57D23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A5DED9-6B08-5B6B-7962-5A2A1ED9D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7D20B7-291E-F1D0-CC9A-5BDFB28DBB88}"/>
              </a:ext>
            </a:extLst>
          </p:cNvPr>
          <p:cNvSpPr>
            <a:spLocks noGrp="1"/>
          </p:cNvSpPr>
          <p:nvPr>
            <p:ph type="dt" sz="half" idx="10"/>
          </p:nvPr>
        </p:nvSpPr>
        <p:spPr/>
        <p:txBody>
          <a:bodyPr/>
          <a:lstStyle/>
          <a:p>
            <a:fld id="{2E2379FA-DF08-4D6E-9CB3-77035A268289}" type="datetimeFigureOut">
              <a:rPr lang="en-US" smtClean="0"/>
              <a:t>10/11/2023</a:t>
            </a:fld>
            <a:endParaRPr lang="en-US"/>
          </a:p>
        </p:txBody>
      </p:sp>
      <p:sp>
        <p:nvSpPr>
          <p:cNvPr id="5" name="Footer Placeholder 4">
            <a:extLst>
              <a:ext uri="{FF2B5EF4-FFF2-40B4-BE49-F238E27FC236}">
                <a16:creationId xmlns:a16="http://schemas.microsoft.com/office/drawing/2014/main" id="{9A21DF8F-93D9-AFEB-A358-CAD2F4FCF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0BF90-8D23-E8DF-DB89-668197558800}"/>
              </a:ext>
            </a:extLst>
          </p:cNvPr>
          <p:cNvSpPr>
            <a:spLocks noGrp="1"/>
          </p:cNvSpPr>
          <p:nvPr>
            <p:ph type="sldNum" sz="quarter" idx="12"/>
          </p:nvPr>
        </p:nvSpPr>
        <p:spPr/>
        <p:txBody>
          <a:bodyPr/>
          <a:lstStyle/>
          <a:p>
            <a:fld id="{A2E49AD5-70E6-4403-83E6-64FD4E902044}" type="slidenum">
              <a:rPr lang="en-US" smtClean="0"/>
              <a:t>‹#›</a:t>
            </a:fld>
            <a:endParaRPr lang="en-US"/>
          </a:p>
        </p:txBody>
      </p:sp>
    </p:spTree>
    <p:extLst>
      <p:ext uri="{BB962C8B-B14F-4D97-AF65-F5344CB8AC3E}">
        <p14:creationId xmlns:p14="http://schemas.microsoft.com/office/powerpoint/2010/main" val="2065409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7E1-8926-8AEB-7F3D-7ECF829C81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FFE116-FB75-F23E-4BE2-5C3C464C2D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D197E-5F78-1839-8809-354DED67049F}"/>
              </a:ext>
            </a:extLst>
          </p:cNvPr>
          <p:cNvSpPr>
            <a:spLocks noGrp="1"/>
          </p:cNvSpPr>
          <p:nvPr>
            <p:ph type="dt" sz="half" idx="10"/>
          </p:nvPr>
        </p:nvSpPr>
        <p:spPr/>
        <p:txBody>
          <a:bodyPr/>
          <a:lstStyle/>
          <a:p>
            <a:fld id="{2E2379FA-DF08-4D6E-9CB3-77035A268289}" type="datetimeFigureOut">
              <a:rPr lang="en-US" smtClean="0"/>
              <a:t>10/11/2023</a:t>
            </a:fld>
            <a:endParaRPr lang="en-US"/>
          </a:p>
        </p:txBody>
      </p:sp>
      <p:sp>
        <p:nvSpPr>
          <p:cNvPr id="5" name="Footer Placeholder 4">
            <a:extLst>
              <a:ext uri="{FF2B5EF4-FFF2-40B4-BE49-F238E27FC236}">
                <a16:creationId xmlns:a16="http://schemas.microsoft.com/office/drawing/2014/main" id="{57D65F1E-8141-0F09-67F7-0582C1E88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587E2-6C73-FDCB-CC71-30ECDE302992}"/>
              </a:ext>
            </a:extLst>
          </p:cNvPr>
          <p:cNvSpPr>
            <a:spLocks noGrp="1"/>
          </p:cNvSpPr>
          <p:nvPr>
            <p:ph type="sldNum" sz="quarter" idx="12"/>
          </p:nvPr>
        </p:nvSpPr>
        <p:spPr/>
        <p:txBody>
          <a:bodyPr/>
          <a:lstStyle/>
          <a:p>
            <a:fld id="{A2E49AD5-70E6-4403-83E6-64FD4E902044}" type="slidenum">
              <a:rPr lang="en-US" smtClean="0"/>
              <a:t>‹#›</a:t>
            </a:fld>
            <a:endParaRPr lang="en-US"/>
          </a:p>
        </p:txBody>
      </p:sp>
    </p:spTree>
    <p:extLst>
      <p:ext uri="{BB962C8B-B14F-4D97-AF65-F5344CB8AC3E}">
        <p14:creationId xmlns:p14="http://schemas.microsoft.com/office/powerpoint/2010/main" val="1490354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CC037F-6DF5-94F5-56BA-2139353E30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F38A4E-9E4C-727C-6192-DA246ED925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A6E8E-1A87-0BC3-95D1-12C6365232A3}"/>
              </a:ext>
            </a:extLst>
          </p:cNvPr>
          <p:cNvSpPr>
            <a:spLocks noGrp="1"/>
          </p:cNvSpPr>
          <p:nvPr>
            <p:ph type="dt" sz="half" idx="10"/>
          </p:nvPr>
        </p:nvSpPr>
        <p:spPr/>
        <p:txBody>
          <a:bodyPr/>
          <a:lstStyle/>
          <a:p>
            <a:fld id="{2E2379FA-DF08-4D6E-9CB3-77035A268289}" type="datetimeFigureOut">
              <a:rPr lang="en-US" smtClean="0"/>
              <a:t>10/11/2023</a:t>
            </a:fld>
            <a:endParaRPr lang="en-US"/>
          </a:p>
        </p:txBody>
      </p:sp>
      <p:sp>
        <p:nvSpPr>
          <p:cNvPr id="5" name="Footer Placeholder 4">
            <a:extLst>
              <a:ext uri="{FF2B5EF4-FFF2-40B4-BE49-F238E27FC236}">
                <a16:creationId xmlns:a16="http://schemas.microsoft.com/office/drawing/2014/main" id="{EC5F4472-A580-BF66-C71A-75866E557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633A9-580E-EC19-3FD5-03313D6DE753}"/>
              </a:ext>
            </a:extLst>
          </p:cNvPr>
          <p:cNvSpPr>
            <a:spLocks noGrp="1"/>
          </p:cNvSpPr>
          <p:nvPr>
            <p:ph type="sldNum" sz="quarter" idx="12"/>
          </p:nvPr>
        </p:nvSpPr>
        <p:spPr/>
        <p:txBody>
          <a:bodyPr/>
          <a:lstStyle/>
          <a:p>
            <a:fld id="{A2E49AD5-70E6-4403-83E6-64FD4E902044}" type="slidenum">
              <a:rPr lang="en-US" smtClean="0"/>
              <a:t>‹#›</a:t>
            </a:fld>
            <a:endParaRPr lang="en-US"/>
          </a:p>
        </p:txBody>
      </p:sp>
    </p:spTree>
    <p:extLst>
      <p:ext uri="{BB962C8B-B14F-4D97-AF65-F5344CB8AC3E}">
        <p14:creationId xmlns:p14="http://schemas.microsoft.com/office/powerpoint/2010/main" val="759429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FC1870-C7ED-435A-8479-DFD344B9375D}"/>
              </a:ext>
            </a:extLst>
          </p:cNvPr>
          <p:cNvSpPr>
            <a:spLocks noGrp="1"/>
          </p:cNvSpPr>
          <p:nvPr>
            <p:ph type="title"/>
          </p:nvPr>
        </p:nvSpPr>
        <p:spPr>
          <a:xfrm>
            <a:off x="1143001" y="533400"/>
            <a:ext cx="5496636" cy="1685898"/>
          </a:xfrm>
        </p:spPr>
        <p:txBody>
          <a:bodyPr>
            <a:normAutofit/>
          </a:bodyPr>
          <a:lstStyle>
            <a:lvl1pPr>
              <a:defRPr sz="4400"/>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D855DAF2-123D-4C27-95D2-974B571079F3}"/>
              </a:ext>
            </a:extLst>
          </p:cNvPr>
          <p:cNvSpPr>
            <a:spLocks noGrp="1"/>
          </p:cNvSpPr>
          <p:nvPr>
            <p:ph idx="1"/>
          </p:nvPr>
        </p:nvSpPr>
        <p:spPr>
          <a:xfrm>
            <a:off x="1143001" y="2229347"/>
            <a:ext cx="5496636" cy="3821743"/>
          </a:xfrm>
        </p:spPr>
        <p:txBody>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14" name="Picture Placeholder 11">
            <a:extLst>
              <a:ext uri="{FF2B5EF4-FFF2-40B4-BE49-F238E27FC236}">
                <a16:creationId xmlns:a16="http://schemas.microsoft.com/office/drawing/2014/main" id="{E3769467-BA9B-49FE-B40A-419EF32766CE}"/>
              </a:ext>
            </a:extLst>
          </p:cNvPr>
          <p:cNvSpPr>
            <a:spLocks noGrp="1"/>
          </p:cNvSpPr>
          <p:nvPr>
            <p:ph type="pic" sz="quarter" idx="14"/>
          </p:nvPr>
        </p:nvSpPr>
        <p:spPr>
          <a:xfrm>
            <a:off x="7186070" y="0"/>
            <a:ext cx="2463897" cy="3429000"/>
          </a:xfrm>
          <a:solidFill>
            <a:schemeClr val="accent2"/>
          </a:solidFill>
        </p:spPr>
        <p:txBody>
          <a:bodyPr/>
          <a:lstStyle/>
          <a:p>
            <a:r>
              <a:rPr lang="en-US"/>
              <a:t>Click icon to add picture</a:t>
            </a:r>
            <a:endParaRPr lang="en-US" dirty="0"/>
          </a:p>
        </p:txBody>
      </p:sp>
      <p:sp>
        <p:nvSpPr>
          <p:cNvPr id="12" name="Picture Placeholder 11">
            <a:extLst>
              <a:ext uri="{FF2B5EF4-FFF2-40B4-BE49-F238E27FC236}">
                <a16:creationId xmlns:a16="http://schemas.microsoft.com/office/drawing/2014/main" id="{77878E15-1592-426F-A454-7F4568224567}"/>
              </a:ext>
            </a:extLst>
          </p:cNvPr>
          <p:cNvSpPr>
            <a:spLocks noGrp="1"/>
          </p:cNvSpPr>
          <p:nvPr>
            <p:ph type="pic" sz="quarter" idx="13"/>
          </p:nvPr>
        </p:nvSpPr>
        <p:spPr>
          <a:xfrm>
            <a:off x="9649155" y="0"/>
            <a:ext cx="2539797" cy="3429000"/>
          </a:xfrm>
          <a:solidFill>
            <a:schemeClr val="accent2"/>
          </a:solidFill>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E318F348-8CAC-4ADD-8162-E88487E44EBB}"/>
              </a:ext>
            </a:extLst>
          </p:cNvPr>
          <p:cNvSpPr>
            <a:spLocks noGrp="1"/>
          </p:cNvSpPr>
          <p:nvPr>
            <p:ph type="pic" sz="quarter" idx="16"/>
          </p:nvPr>
        </p:nvSpPr>
        <p:spPr>
          <a:xfrm>
            <a:off x="7186070" y="3383280"/>
            <a:ext cx="2463897" cy="3474720"/>
          </a:xfrm>
          <a:solidFill>
            <a:schemeClr val="accent2"/>
          </a:solidFill>
        </p:spPr>
        <p:txBody>
          <a:bodyPr/>
          <a:lstStyle/>
          <a:p>
            <a:r>
              <a:rPr lang="en-US"/>
              <a:t>Click icon to add picture</a:t>
            </a:r>
            <a:endParaRPr lang="en-US" dirty="0"/>
          </a:p>
        </p:txBody>
      </p:sp>
      <p:sp>
        <p:nvSpPr>
          <p:cNvPr id="15" name="Picture Placeholder 11">
            <a:extLst>
              <a:ext uri="{FF2B5EF4-FFF2-40B4-BE49-F238E27FC236}">
                <a16:creationId xmlns:a16="http://schemas.microsoft.com/office/drawing/2014/main" id="{C762F208-8E03-4B5E-9F11-0F01147F6A47}"/>
              </a:ext>
            </a:extLst>
          </p:cNvPr>
          <p:cNvSpPr>
            <a:spLocks noGrp="1"/>
          </p:cNvSpPr>
          <p:nvPr>
            <p:ph type="pic" sz="quarter" idx="15"/>
          </p:nvPr>
        </p:nvSpPr>
        <p:spPr>
          <a:xfrm>
            <a:off x="9649155" y="3383280"/>
            <a:ext cx="2539797" cy="3474720"/>
          </a:xfrm>
          <a:solidFill>
            <a:schemeClr val="accent2"/>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lvl1pPr>
              <a:defRPr>
                <a:solidFill>
                  <a:schemeClr val="bg1"/>
                </a:solidFill>
              </a:defRPr>
            </a:lvl1pPr>
          </a:lstStyle>
          <a:p>
            <a:r>
              <a:rPr lang="en-US" dirty="0"/>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lvl1pPr>
              <a:defRPr>
                <a:solidFill>
                  <a:schemeClr val="bg1"/>
                </a:solidFill>
              </a:defRPr>
            </a:lvl1pPr>
          </a:lstStyle>
          <a:p>
            <a:fld id="{312CC964-A50B-4C29-B4E4-2C30BB34CCF3}" type="slidenum">
              <a:rPr lang="en-US" smtClean="0"/>
              <a:pPr/>
              <a:t>‹#›</a:t>
            </a:fld>
            <a:endParaRPr lang="en-US" dirty="0"/>
          </a:p>
        </p:txBody>
      </p:sp>
    </p:spTree>
    <p:extLst>
      <p:ext uri="{BB962C8B-B14F-4D97-AF65-F5344CB8AC3E}">
        <p14:creationId xmlns:p14="http://schemas.microsoft.com/office/powerpoint/2010/main" val="3783817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CA046725-2805-431E-AA4E-0B018DFB3EAC}"/>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3">
            <a:extLst>
              <a:ext uri="{FF2B5EF4-FFF2-40B4-BE49-F238E27FC236}">
                <a16:creationId xmlns:a16="http://schemas.microsoft.com/office/drawing/2014/main" id="{3C30A62C-FEC9-4F1D-976E-DB003592FD3E}"/>
              </a:ext>
              <a:ext uri="{C183D7F6-B498-43B3-948B-1728B52AA6E4}">
                <adec:decorative xmlns:adec="http://schemas.microsoft.com/office/drawing/2017/decorative" val="1"/>
              </a:ext>
            </a:extLst>
          </p:cNvPr>
          <p:cNvSpPr/>
          <p:nvPr userDrawn="1"/>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A2C262-0DF7-4EBE-8F23-D1240B3BB5A9}"/>
              </a:ext>
            </a:extLst>
          </p:cNvPr>
          <p:cNvSpPr>
            <a:spLocks noGrp="1"/>
          </p:cNvSpPr>
          <p:nvPr>
            <p:ph type="title"/>
          </p:nvPr>
        </p:nvSpPr>
        <p:spPr>
          <a:xfrm>
            <a:off x="680485" y="675167"/>
            <a:ext cx="3761862" cy="3055078"/>
          </a:xfrm>
        </p:spPr>
        <p:txBody>
          <a:bodyPr anchor="t">
            <a:normAutofit/>
          </a:bodyPr>
          <a:lstStyle>
            <a:lvl1pPr>
              <a:defRPr sz="4400"/>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430E531D-ED29-45E2-A30F-0363B29E057C}"/>
              </a:ext>
            </a:extLst>
          </p:cNvPr>
          <p:cNvSpPr>
            <a:spLocks noGrp="1"/>
          </p:cNvSpPr>
          <p:nvPr>
            <p:ph idx="1"/>
          </p:nvPr>
        </p:nvSpPr>
        <p:spPr>
          <a:xfrm>
            <a:off x="5167424" y="533400"/>
            <a:ext cx="3794512" cy="5797237"/>
          </a:xfrm>
        </p:spPr>
        <p:txBody>
          <a:bodyPr anchor="ctr">
            <a:normAutofit/>
          </a:bodyPr>
          <a:lstStyle>
            <a:lvl1pPr>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cxnSp>
        <p:nvCxnSpPr>
          <p:cNvPr id="10" name="Straight Connector 9">
            <a:extLst>
              <a:ext uri="{FF2B5EF4-FFF2-40B4-BE49-F238E27FC236}">
                <a16:creationId xmlns:a16="http://schemas.microsoft.com/office/drawing/2014/main" id="{0801F434-3E0E-40D9-A2D3-857BAE77D1D7}"/>
              </a:ext>
              <a:ext uri="{C183D7F6-B498-43B3-948B-1728B52AA6E4}">
                <adec:decorative xmlns:adec="http://schemas.microsoft.com/office/drawing/2017/decorative" val="1"/>
              </a:ext>
            </a:extLst>
          </p:cNvPr>
          <p:cNvCxnSpPr>
            <a:cxnSpLocks/>
            <a:stCxn id="5" idx="2"/>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D44F5C56-0053-4E4A-BFFF-E98E7B91CCA9}"/>
              </a:ext>
            </a:extLst>
          </p:cNvPr>
          <p:cNvSpPr>
            <a:spLocks noGrp="1"/>
          </p:cNvSpPr>
          <p:nvPr>
            <p:ph type="pic" sz="quarter" idx="13"/>
          </p:nvPr>
        </p:nvSpPr>
        <p:spPr>
          <a:xfrm>
            <a:off x="9531096" y="0"/>
            <a:ext cx="2660904" cy="3429000"/>
          </a:xfrm>
          <a:solidFill>
            <a:schemeClr val="accent2"/>
          </a:solidFill>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226008DD-DEA7-4900-8D76-128694E12320}"/>
              </a:ext>
            </a:extLst>
          </p:cNvPr>
          <p:cNvSpPr>
            <a:spLocks noGrp="1"/>
          </p:cNvSpPr>
          <p:nvPr>
            <p:ph type="pic" sz="quarter" idx="14"/>
          </p:nvPr>
        </p:nvSpPr>
        <p:spPr>
          <a:xfrm>
            <a:off x="9531096" y="3383280"/>
            <a:ext cx="2660904" cy="3474720"/>
          </a:xfrm>
          <a:solidFill>
            <a:schemeClr val="accent2"/>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213528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p:nvPr>
        </p:nvSpPr>
        <p:spPr>
          <a:xfrm>
            <a:off x="5146159" y="685800"/>
            <a:ext cx="6238688" cy="1382233"/>
          </a:xfrm>
        </p:spPr>
        <p:txBody>
          <a:bodyPr>
            <a:normAutofit/>
          </a:bodyPr>
          <a:lstStyle>
            <a:lvl1pPr>
              <a:defRPr sz="44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p:nvPr>
        </p:nvSpPr>
        <p:spPr>
          <a:xfrm>
            <a:off x="0" y="-7444"/>
            <a:ext cx="496644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7" name="Content Placeholder 2">
            <a:extLst>
              <a:ext uri="{FF2B5EF4-FFF2-40B4-BE49-F238E27FC236}">
                <a16:creationId xmlns:a16="http://schemas.microsoft.com/office/drawing/2014/main" id="{9C26D8E8-8E78-469E-8668-51D3E4C11F13}"/>
              </a:ext>
            </a:extLst>
          </p:cNvPr>
          <p:cNvSpPr>
            <a:spLocks noGrp="1"/>
          </p:cNvSpPr>
          <p:nvPr>
            <p:ph idx="1"/>
          </p:nvPr>
        </p:nvSpPr>
        <p:spPr>
          <a:xfrm>
            <a:off x="5146158" y="2301949"/>
            <a:ext cx="6238687" cy="4022650"/>
          </a:xfrm>
        </p:spPr>
        <p:txBody>
          <a:bodyPr/>
          <a:lstStyle>
            <a:lvl1pP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12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381DC-A8EA-DFAF-2D07-C24A672EF4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96EC5-2585-34AF-F9BA-6CBFB0AC0D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C10BE-FAED-E978-10DF-B0F001401B50}"/>
              </a:ext>
            </a:extLst>
          </p:cNvPr>
          <p:cNvSpPr>
            <a:spLocks noGrp="1"/>
          </p:cNvSpPr>
          <p:nvPr>
            <p:ph type="dt" sz="half" idx="10"/>
          </p:nvPr>
        </p:nvSpPr>
        <p:spPr/>
        <p:txBody>
          <a:bodyPr/>
          <a:lstStyle/>
          <a:p>
            <a:fld id="{2E2379FA-DF08-4D6E-9CB3-77035A268289}" type="datetimeFigureOut">
              <a:rPr lang="en-US" smtClean="0"/>
              <a:t>10/11/2023</a:t>
            </a:fld>
            <a:endParaRPr lang="en-US"/>
          </a:p>
        </p:txBody>
      </p:sp>
      <p:sp>
        <p:nvSpPr>
          <p:cNvPr id="5" name="Footer Placeholder 4">
            <a:extLst>
              <a:ext uri="{FF2B5EF4-FFF2-40B4-BE49-F238E27FC236}">
                <a16:creationId xmlns:a16="http://schemas.microsoft.com/office/drawing/2014/main" id="{A9A010FB-DF76-0773-756F-1177683BD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28682-75AC-7382-B737-AB359F3E5167}"/>
              </a:ext>
            </a:extLst>
          </p:cNvPr>
          <p:cNvSpPr>
            <a:spLocks noGrp="1"/>
          </p:cNvSpPr>
          <p:nvPr>
            <p:ph type="sldNum" sz="quarter" idx="12"/>
          </p:nvPr>
        </p:nvSpPr>
        <p:spPr/>
        <p:txBody>
          <a:bodyPr/>
          <a:lstStyle/>
          <a:p>
            <a:fld id="{A2E49AD5-70E6-4403-83E6-64FD4E902044}" type="slidenum">
              <a:rPr lang="en-US" smtClean="0"/>
              <a:t>‹#›</a:t>
            </a:fld>
            <a:endParaRPr lang="en-US"/>
          </a:p>
        </p:txBody>
      </p:sp>
    </p:spTree>
    <p:extLst>
      <p:ext uri="{BB962C8B-B14F-4D97-AF65-F5344CB8AC3E}">
        <p14:creationId xmlns:p14="http://schemas.microsoft.com/office/powerpoint/2010/main" val="1418221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139E-A262-6C4C-872E-DABC2B62F8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645870-AAD3-3574-2CBD-BFF1B360EA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4CA63-792B-4BEB-AB43-0C5F8EE87103}"/>
              </a:ext>
            </a:extLst>
          </p:cNvPr>
          <p:cNvSpPr>
            <a:spLocks noGrp="1"/>
          </p:cNvSpPr>
          <p:nvPr>
            <p:ph type="dt" sz="half" idx="10"/>
          </p:nvPr>
        </p:nvSpPr>
        <p:spPr/>
        <p:txBody>
          <a:bodyPr/>
          <a:lstStyle/>
          <a:p>
            <a:fld id="{2E2379FA-DF08-4D6E-9CB3-77035A268289}" type="datetimeFigureOut">
              <a:rPr lang="en-US" smtClean="0"/>
              <a:t>10/11/2023</a:t>
            </a:fld>
            <a:endParaRPr lang="en-US"/>
          </a:p>
        </p:txBody>
      </p:sp>
      <p:sp>
        <p:nvSpPr>
          <p:cNvPr id="5" name="Footer Placeholder 4">
            <a:extLst>
              <a:ext uri="{FF2B5EF4-FFF2-40B4-BE49-F238E27FC236}">
                <a16:creationId xmlns:a16="http://schemas.microsoft.com/office/drawing/2014/main" id="{1A0B9AB0-A15F-55DE-92DF-8215951DB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9C7CA-0345-9E00-AB3D-5846EDD26196}"/>
              </a:ext>
            </a:extLst>
          </p:cNvPr>
          <p:cNvSpPr>
            <a:spLocks noGrp="1"/>
          </p:cNvSpPr>
          <p:nvPr>
            <p:ph type="sldNum" sz="quarter" idx="12"/>
          </p:nvPr>
        </p:nvSpPr>
        <p:spPr/>
        <p:txBody>
          <a:bodyPr/>
          <a:lstStyle/>
          <a:p>
            <a:fld id="{A2E49AD5-70E6-4403-83E6-64FD4E902044}" type="slidenum">
              <a:rPr lang="en-US" smtClean="0"/>
              <a:t>‹#›</a:t>
            </a:fld>
            <a:endParaRPr lang="en-US"/>
          </a:p>
        </p:txBody>
      </p:sp>
    </p:spTree>
    <p:extLst>
      <p:ext uri="{BB962C8B-B14F-4D97-AF65-F5344CB8AC3E}">
        <p14:creationId xmlns:p14="http://schemas.microsoft.com/office/powerpoint/2010/main" val="2787891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0BDE-41DD-DB3C-87C7-FC35E3D1A6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2AFF87-06C2-0DBB-64E2-06642D7F1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A6D78D-BDCC-C47C-20C9-A271F6E56D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5C34A-DB80-23F4-B42E-55A3381701FF}"/>
              </a:ext>
            </a:extLst>
          </p:cNvPr>
          <p:cNvSpPr>
            <a:spLocks noGrp="1"/>
          </p:cNvSpPr>
          <p:nvPr>
            <p:ph type="dt" sz="half" idx="10"/>
          </p:nvPr>
        </p:nvSpPr>
        <p:spPr/>
        <p:txBody>
          <a:bodyPr/>
          <a:lstStyle/>
          <a:p>
            <a:fld id="{2E2379FA-DF08-4D6E-9CB3-77035A268289}" type="datetimeFigureOut">
              <a:rPr lang="en-US" smtClean="0"/>
              <a:t>10/11/2023</a:t>
            </a:fld>
            <a:endParaRPr lang="en-US"/>
          </a:p>
        </p:txBody>
      </p:sp>
      <p:sp>
        <p:nvSpPr>
          <p:cNvPr id="6" name="Footer Placeholder 5">
            <a:extLst>
              <a:ext uri="{FF2B5EF4-FFF2-40B4-BE49-F238E27FC236}">
                <a16:creationId xmlns:a16="http://schemas.microsoft.com/office/drawing/2014/main" id="{E402CE8B-1A05-36F2-DD1F-B20C5EAA06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37129-0D60-2662-074E-30DE29D11715}"/>
              </a:ext>
            </a:extLst>
          </p:cNvPr>
          <p:cNvSpPr>
            <a:spLocks noGrp="1"/>
          </p:cNvSpPr>
          <p:nvPr>
            <p:ph type="sldNum" sz="quarter" idx="12"/>
          </p:nvPr>
        </p:nvSpPr>
        <p:spPr/>
        <p:txBody>
          <a:bodyPr/>
          <a:lstStyle/>
          <a:p>
            <a:fld id="{A2E49AD5-70E6-4403-83E6-64FD4E902044}" type="slidenum">
              <a:rPr lang="en-US" smtClean="0"/>
              <a:t>‹#›</a:t>
            </a:fld>
            <a:endParaRPr lang="en-US"/>
          </a:p>
        </p:txBody>
      </p:sp>
    </p:spTree>
    <p:extLst>
      <p:ext uri="{BB962C8B-B14F-4D97-AF65-F5344CB8AC3E}">
        <p14:creationId xmlns:p14="http://schemas.microsoft.com/office/powerpoint/2010/main" val="3486031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2F3A-FF46-DA8C-AD91-176D99A841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A42701-EC48-F008-A4D9-90ABDF0109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07E1D8-55CF-EE04-5902-C48868022C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9A6926-6C23-A39F-F3F6-39471E046A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1D62BC-A482-B891-CC37-0CE8F29723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A13F06-9EF8-C5C1-E064-314C5BFEB8B3}"/>
              </a:ext>
            </a:extLst>
          </p:cNvPr>
          <p:cNvSpPr>
            <a:spLocks noGrp="1"/>
          </p:cNvSpPr>
          <p:nvPr>
            <p:ph type="dt" sz="half" idx="10"/>
          </p:nvPr>
        </p:nvSpPr>
        <p:spPr/>
        <p:txBody>
          <a:bodyPr/>
          <a:lstStyle/>
          <a:p>
            <a:fld id="{2E2379FA-DF08-4D6E-9CB3-77035A268289}" type="datetimeFigureOut">
              <a:rPr lang="en-US" smtClean="0"/>
              <a:t>10/11/2023</a:t>
            </a:fld>
            <a:endParaRPr lang="en-US"/>
          </a:p>
        </p:txBody>
      </p:sp>
      <p:sp>
        <p:nvSpPr>
          <p:cNvPr id="8" name="Footer Placeholder 7">
            <a:extLst>
              <a:ext uri="{FF2B5EF4-FFF2-40B4-BE49-F238E27FC236}">
                <a16:creationId xmlns:a16="http://schemas.microsoft.com/office/drawing/2014/main" id="{BB73BA67-48EE-9707-A01D-BDEED69A6E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1A5BCB-9078-DD19-833A-9D3EE8D49203}"/>
              </a:ext>
            </a:extLst>
          </p:cNvPr>
          <p:cNvSpPr>
            <a:spLocks noGrp="1"/>
          </p:cNvSpPr>
          <p:nvPr>
            <p:ph type="sldNum" sz="quarter" idx="12"/>
          </p:nvPr>
        </p:nvSpPr>
        <p:spPr/>
        <p:txBody>
          <a:bodyPr/>
          <a:lstStyle/>
          <a:p>
            <a:fld id="{A2E49AD5-70E6-4403-83E6-64FD4E902044}" type="slidenum">
              <a:rPr lang="en-US" smtClean="0"/>
              <a:t>‹#›</a:t>
            </a:fld>
            <a:endParaRPr lang="en-US"/>
          </a:p>
        </p:txBody>
      </p:sp>
    </p:spTree>
    <p:extLst>
      <p:ext uri="{BB962C8B-B14F-4D97-AF65-F5344CB8AC3E}">
        <p14:creationId xmlns:p14="http://schemas.microsoft.com/office/powerpoint/2010/main" val="52804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680D-8780-C78E-9530-45CB1427D2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E51989-061C-2548-BBA0-3B3C7FD2AEBD}"/>
              </a:ext>
            </a:extLst>
          </p:cNvPr>
          <p:cNvSpPr>
            <a:spLocks noGrp="1"/>
          </p:cNvSpPr>
          <p:nvPr>
            <p:ph type="dt" sz="half" idx="10"/>
          </p:nvPr>
        </p:nvSpPr>
        <p:spPr/>
        <p:txBody>
          <a:bodyPr/>
          <a:lstStyle/>
          <a:p>
            <a:fld id="{2E2379FA-DF08-4D6E-9CB3-77035A268289}" type="datetimeFigureOut">
              <a:rPr lang="en-US" smtClean="0"/>
              <a:t>10/11/2023</a:t>
            </a:fld>
            <a:endParaRPr lang="en-US"/>
          </a:p>
        </p:txBody>
      </p:sp>
      <p:sp>
        <p:nvSpPr>
          <p:cNvPr id="4" name="Footer Placeholder 3">
            <a:extLst>
              <a:ext uri="{FF2B5EF4-FFF2-40B4-BE49-F238E27FC236}">
                <a16:creationId xmlns:a16="http://schemas.microsoft.com/office/drawing/2014/main" id="{EC9C92E1-1002-2ABB-CF75-E4F4229902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DA5EE5-1B06-4DB6-C482-0E15D24C8EC8}"/>
              </a:ext>
            </a:extLst>
          </p:cNvPr>
          <p:cNvSpPr>
            <a:spLocks noGrp="1"/>
          </p:cNvSpPr>
          <p:nvPr>
            <p:ph type="sldNum" sz="quarter" idx="12"/>
          </p:nvPr>
        </p:nvSpPr>
        <p:spPr/>
        <p:txBody>
          <a:bodyPr/>
          <a:lstStyle/>
          <a:p>
            <a:fld id="{A2E49AD5-70E6-4403-83E6-64FD4E902044}" type="slidenum">
              <a:rPr lang="en-US" smtClean="0"/>
              <a:t>‹#›</a:t>
            </a:fld>
            <a:endParaRPr lang="en-US"/>
          </a:p>
        </p:txBody>
      </p:sp>
    </p:spTree>
    <p:extLst>
      <p:ext uri="{BB962C8B-B14F-4D97-AF65-F5344CB8AC3E}">
        <p14:creationId xmlns:p14="http://schemas.microsoft.com/office/powerpoint/2010/main" val="694272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D86866-28EA-8485-9110-B0458F5D258F}"/>
              </a:ext>
            </a:extLst>
          </p:cNvPr>
          <p:cNvSpPr>
            <a:spLocks noGrp="1"/>
          </p:cNvSpPr>
          <p:nvPr>
            <p:ph type="dt" sz="half" idx="10"/>
          </p:nvPr>
        </p:nvSpPr>
        <p:spPr/>
        <p:txBody>
          <a:bodyPr/>
          <a:lstStyle/>
          <a:p>
            <a:fld id="{2E2379FA-DF08-4D6E-9CB3-77035A268289}" type="datetimeFigureOut">
              <a:rPr lang="en-US" smtClean="0"/>
              <a:t>10/11/2023</a:t>
            </a:fld>
            <a:endParaRPr lang="en-US"/>
          </a:p>
        </p:txBody>
      </p:sp>
      <p:sp>
        <p:nvSpPr>
          <p:cNvPr id="3" name="Footer Placeholder 2">
            <a:extLst>
              <a:ext uri="{FF2B5EF4-FFF2-40B4-BE49-F238E27FC236}">
                <a16:creationId xmlns:a16="http://schemas.microsoft.com/office/drawing/2014/main" id="{A6010AC0-8A81-955A-F19D-E6CE91FBDE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7DC7B3-99EA-38A3-83FF-8B5036F92B3B}"/>
              </a:ext>
            </a:extLst>
          </p:cNvPr>
          <p:cNvSpPr>
            <a:spLocks noGrp="1"/>
          </p:cNvSpPr>
          <p:nvPr>
            <p:ph type="sldNum" sz="quarter" idx="12"/>
          </p:nvPr>
        </p:nvSpPr>
        <p:spPr/>
        <p:txBody>
          <a:bodyPr/>
          <a:lstStyle/>
          <a:p>
            <a:fld id="{A2E49AD5-70E6-4403-83E6-64FD4E902044}" type="slidenum">
              <a:rPr lang="en-US" smtClean="0"/>
              <a:t>‹#›</a:t>
            </a:fld>
            <a:endParaRPr lang="en-US"/>
          </a:p>
        </p:txBody>
      </p:sp>
    </p:spTree>
    <p:extLst>
      <p:ext uri="{BB962C8B-B14F-4D97-AF65-F5344CB8AC3E}">
        <p14:creationId xmlns:p14="http://schemas.microsoft.com/office/powerpoint/2010/main" val="989847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9DF4-2AA7-A40E-3F5D-B94970FB3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595921-E47D-50DA-68C7-D3475D84A9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3C78C3-AF2F-77CF-465A-BB745C879A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771903-7B08-00C7-3820-5EF0A6F9AE21}"/>
              </a:ext>
            </a:extLst>
          </p:cNvPr>
          <p:cNvSpPr>
            <a:spLocks noGrp="1"/>
          </p:cNvSpPr>
          <p:nvPr>
            <p:ph type="dt" sz="half" idx="10"/>
          </p:nvPr>
        </p:nvSpPr>
        <p:spPr/>
        <p:txBody>
          <a:bodyPr/>
          <a:lstStyle/>
          <a:p>
            <a:fld id="{2E2379FA-DF08-4D6E-9CB3-77035A268289}" type="datetimeFigureOut">
              <a:rPr lang="en-US" smtClean="0"/>
              <a:t>10/11/2023</a:t>
            </a:fld>
            <a:endParaRPr lang="en-US"/>
          </a:p>
        </p:txBody>
      </p:sp>
      <p:sp>
        <p:nvSpPr>
          <p:cNvPr id="6" name="Footer Placeholder 5">
            <a:extLst>
              <a:ext uri="{FF2B5EF4-FFF2-40B4-BE49-F238E27FC236}">
                <a16:creationId xmlns:a16="http://schemas.microsoft.com/office/drawing/2014/main" id="{FAFD70E5-C661-2854-478F-B10B9868BA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F2EDF-A910-2EA4-5D92-CA2D133C337A}"/>
              </a:ext>
            </a:extLst>
          </p:cNvPr>
          <p:cNvSpPr>
            <a:spLocks noGrp="1"/>
          </p:cNvSpPr>
          <p:nvPr>
            <p:ph type="sldNum" sz="quarter" idx="12"/>
          </p:nvPr>
        </p:nvSpPr>
        <p:spPr/>
        <p:txBody>
          <a:bodyPr/>
          <a:lstStyle/>
          <a:p>
            <a:fld id="{A2E49AD5-70E6-4403-83E6-64FD4E902044}" type="slidenum">
              <a:rPr lang="en-US" smtClean="0"/>
              <a:t>‹#›</a:t>
            </a:fld>
            <a:endParaRPr lang="en-US"/>
          </a:p>
        </p:txBody>
      </p:sp>
    </p:spTree>
    <p:extLst>
      <p:ext uri="{BB962C8B-B14F-4D97-AF65-F5344CB8AC3E}">
        <p14:creationId xmlns:p14="http://schemas.microsoft.com/office/powerpoint/2010/main" val="3517071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1EC46-E1B0-7CAB-6398-5EE0BFCB0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A09421-C4A6-9F4F-BDE5-B3475A0A90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30401E-D4AA-98E4-905C-45750C079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53CC34-1DAA-AE50-CE82-E2317AA0F440}"/>
              </a:ext>
            </a:extLst>
          </p:cNvPr>
          <p:cNvSpPr>
            <a:spLocks noGrp="1"/>
          </p:cNvSpPr>
          <p:nvPr>
            <p:ph type="dt" sz="half" idx="10"/>
          </p:nvPr>
        </p:nvSpPr>
        <p:spPr/>
        <p:txBody>
          <a:bodyPr/>
          <a:lstStyle/>
          <a:p>
            <a:fld id="{2E2379FA-DF08-4D6E-9CB3-77035A268289}" type="datetimeFigureOut">
              <a:rPr lang="en-US" smtClean="0"/>
              <a:t>10/11/2023</a:t>
            </a:fld>
            <a:endParaRPr lang="en-US"/>
          </a:p>
        </p:txBody>
      </p:sp>
      <p:sp>
        <p:nvSpPr>
          <p:cNvPr id="6" name="Footer Placeholder 5">
            <a:extLst>
              <a:ext uri="{FF2B5EF4-FFF2-40B4-BE49-F238E27FC236}">
                <a16:creationId xmlns:a16="http://schemas.microsoft.com/office/drawing/2014/main" id="{AA75D904-4176-DFCD-689F-667E45AEC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998AC0-827C-9A8A-B7A4-E3DF496178F3}"/>
              </a:ext>
            </a:extLst>
          </p:cNvPr>
          <p:cNvSpPr>
            <a:spLocks noGrp="1"/>
          </p:cNvSpPr>
          <p:nvPr>
            <p:ph type="sldNum" sz="quarter" idx="12"/>
          </p:nvPr>
        </p:nvSpPr>
        <p:spPr/>
        <p:txBody>
          <a:bodyPr/>
          <a:lstStyle/>
          <a:p>
            <a:fld id="{A2E49AD5-70E6-4403-83E6-64FD4E902044}" type="slidenum">
              <a:rPr lang="en-US" smtClean="0"/>
              <a:t>‹#›</a:t>
            </a:fld>
            <a:endParaRPr lang="en-US"/>
          </a:p>
        </p:txBody>
      </p:sp>
    </p:spTree>
    <p:extLst>
      <p:ext uri="{BB962C8B-B14F-4D97-AF65-F5344CB8AC3E}">
        <p14:creationId xmlns:p14="http://schemas.microsoft.com/office/powerpoint/2010/main" val="3737359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12F6D4-CB88-A707-8880-94A3A4BD3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FA2495-668F-DE88-9C89-ECEE1A1878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9F0B6-6135-A5CF-0CF9-76B48DD2D9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379FA-DF08-4D6E-9CB3-77035A268289}" type="datetimeFigureOut">
              <a:rPr lang="en-US" smtClean="0"/>
              <a:t>10/11/2023</a:t>
            </a:fld>
            <a:endParaRPr lang="en-US"/>
          </a:p>
        </p:txBody>
      </p:sp>
      <p:sp>
        <p:nvSpPr>
          <p:cNvPr id="5" name="Footer Placeholder 4">
            <a:extLst>
              <a:ext uri="{FF2B5EF4-FFF2-40B4-BE49-F238E27FC236}">
                <a16:creationId xmlns:a16="http://schemas.microsoft.com/office/drawing/2014/main" id="{DF831EFE-A3F5-5A8C-F2B3-FA3B36E2D4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919EEF-00A6-4C73-2618-A97617E84A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49AD5-70E6-4403-83E6-64FD4E902044}" type="slidenum">
              <a:rPr lang="en-US" smtClean="0"/>
              <a:t>‹#›</a:t>
            </a:fld>
            <a:endParaRPr lang="en-US"/>
          </a:p>
        </p:txBody>
      </p:sp>
    </p:spTree>
    <p:extLst>
      <p:ext uri="{BB962C8B-B14F-4D97-AF65-F5344CB8AC3E}">
        <p14:creationId xmlns:p14="http://schemas.microsoft.com/office/powerpoint/2010/main" val="182004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2AE611-6EAD-7363-A079-D93F36A51169}"/>
              </a:ext>
            </a:extLst>
          </p:cNvPr>
          <p:cNvSpPr>
            <a:spLocks noGrp="1"/>
          </p:cNvSpPr>
          <p:nvPr>
            <p:ph type="ctrTitle"/>
          </p:nvPr>
        </p:nvSpPr>
        <p:spPr>
          <a:xfrm>
            <a:off x="1293026" y="713195"/>
            <a:ext cx="9605948" cy="2318665"/>
          </a:xfrm>
        </p:spPr>
        <p:txBody>
          <a:bodyPr>
            <a:normAutofit/>
          </a:bodyPr>
          <a:lstStyle/>
          <a:p>
            <a:r>
              <a:rPr lang="en-US" sz="5400" dirty="0">
                <a:solidFill>
                  <a:srgbClr val="FFFFFF"/>
                </a:solidFill>
              </a:rPr>
              <a:t>SB 823 DJJ Realignment </a:t>
            </a:r>
            <a:br>
              <a:rPr lang="en-US" sz="5400" dirty="0">
                <a:solidFill>
                  <a:srgbClr val="FFFFFF"/>
                </a:solidFill>
              </a:rPr>
            </a:br>
            <a:r>
              <a:rPr lang="en-US" sz="5400" dirty="0">
                <a:solidFill>
                  <a:srgbClr val="FFFFFF"/>
                </a:solidFill>
              </a:rPr>
              <a:t>Secure Youth Treatment Facility (SYTF) </a:t>
            </a:r>
          </a:p>
        </p:txBody>
      </p:sp>
      <p:sp>
        <p:nvSpPr>
          <p:cNvPr id="3" name="Subtitle 2">
            <a:extLst>
              <a:ext uri="{FF2B5EF4-FFF2-40B4-BE49-F238E27FC236}">
                <a16:creationId xmlns:a16="http://schemas.microsoft.com/office/drawing/2014/main" id="{38C70DBF-F46C-F9D6-A439-34A47A995A62}"/>
              </a:ext>
            </a:extLst>
          </p:cNvPr>
          <p:cNvSpPr>
            <a:spLocks noGrp="1"/>
          </p:cNvSpPr>
          <p:nvPr>
            <p:ph type="subTitle" idx="1"/>
          </p:nvPr>
        </p:nvSpPr>
        <p:spPr>
          <a:xfrm>
            <a:off x="1627240" y="3031860"/>
            <a:ext cx="8937522" cy="1059373"/>
          </a:xfrm>
        </p:spPr>
        <p:txBody>
          <a:bodyPr>
            <a:normAutofit fontScale="92500" lnSpcReduction="10000"/>
          </a:bodyPr>
          <a:lstStyle/>
          <a:p>
            <a:r>
              <a:rPr lang="en-US" sz="1200" dirty="0">
                <a:solidFill>
                  <a:srgbClr val="FFFFFF"/>
                </a:solidFill>
              </a:rPr>
              <a:t>Eduardo Calderon </a:t>
            </a:r>
          </a:p>
          <a:p>
            <a:r>
              <a:rPr lang="en-US" sz="1200" dirty="0">
                <a:solidFill>
                  <a:srgbClr val="FFFFFF"/>
                </a:solidFill>
              </a:rPr>
              <a:t>Supervising Probation Officer </a:t>
            </a:r>
          </a:p>
          <a:p>
            <a:r>
              <a:rPr lang="en-US" sz="1200" dirty="0">
                <a:solidFill>
                  <a:srgbClr val="FFFFFF"/>
                </a:solidFill>
              </a:rPr>
              <a:t>East Mesa Juvenile Detention Facility </a:t>
            </a:r>
          </a:p>
          <a:p>
            <a:r>
              <a:rPr lang="en-US" sz="1200" dirty="0">
                <a:solidFill>
                  <a:srgbClr val="FFFFFF"/>
                </a:solidFill>
              </a:rPr>
              <a:t>Youth Development Academy (YDA) </a:t>
            </a:r>
          </a:p>
        </p:txBody>
      </p:sp>
      <p:pic>
        <p:nvPicPr>
          <p:cNvPr id="4" name="Picture 3" descr="Probation Header">
            <a:extLst>
              <a:ext uri="{FF2B5EF4-FFF2-40B4-BE49-F238E27FC236}">
                <a16:creationId xmlns:a16="http://schemas.microsoft.com/office/drawing/2014/main" id="{F8ED8F6D-E31F-B68B-00E9-772265C932F6}"/>
              </a:ext>
            </a:extLst>
          </p:cNvPr>
          <p:cNvPicPr>
            <a:picLocks noChangeAspect="1"/>
          </p:cNvPicPr>
          <p:nvPr/>
        </p:nvPicPr>
        <p:blipFill rotWithShape="1">
          <a:blip r:embed="rId2">
            <a:extLst>
              <a:ext uri="{28A0092B-C50C-407E-A947-70E740481C1C}">
                <a14:useLocalDpi xmlns:a14="http://schemas.microsoft.com/office/drawing/2010/main" val="0"/>
              </a:ext>
            </a:extLst>
          </a:blip>
          <a:srcRect l="73740"/>
          <a:stretch/>
        </p:blipFill>
        <p:spPr bwMode="auto">
          <a:xfrm>
            <a:off x="5013023" y="4515789"/>
            <a:ext cx="2165954" cy="20253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7306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2718-615D-445E-861C-ADF040C4B2A4}"/>
              </a:ext>
            </a:extLst>
          </p:cNvPr>
          <p:cNvSpPr>
            <a:spLocks noGrp="1"/>
          </p:cNvSpPr>
          <p:nvPr>
            <p:ph type="title"/>
          </p:nvPr>
        </p:nvSpPr>
        <p:spPr>
          <a:xfrm>
            <a:off x="5146159" y="685800"/>
            <a:ext cx="6238688" cy="1382233"/>
          </a:xfrm>
        </p:spPr>
        <p:txBody>
          <a:bodyPr/>
          <a:lstStyle/>
          <a:p>
            <a:r>
              <a:rPr lang="en-US" dirty="0"/>
              <a:t>YDA Services Include</a:t>
            </a:r>
          </a:p>
        </p:txBody>
      </p:sp>
      <p:pic>
        <p:nvPicPr>
          <p:cNvPr id="6" name="Picture Placeholder 5">
            <a:extLst>
              <a:ext uri="{FF2B5EF4-FFF2-40B4-BE49-F238E27FC236}">
                <a16:creationId xmlns:a16="http://schemas.microsoft.com/office/drawing/2014/main" id="{610B39E1-AAA7-4199-8B7C-D12DD364E6D7}"/>
              </a:ext>
            </a:extLst>
          </p:cNvPr>
          <p:cNvPicPr>
            <a:picLocks noGrp="1" noChangeAspect="1"/>
          </p:cNvPicPr>
          <p:nvPr>
            <p:ph type="pic" sz="quarter" idx="13"/>
          </p:nvPr>
        </p:nvPicPr>
        <p:blipFill>
          <a:blip r:embed="rId3"/>
          <a:srcRect/>
          <a:stretch/>
        </p:blipFill>
        <p:spPr>
          <a:xfrm>
            <a:off x="0" y="-7444"/>
            <a:ext cx="4966447" cy="6846394"/>
          </a:xfrm>
        </p:spPr>
      </p:pic>
      <p:sp>
        <p:nvSpPr>
          <p:cNvPr id="3" name="Content Placeholder 2">
            <a:extLst>
              <a:ext uri="{FF2B5EF4-FFF2-40B4-BE49-F238E27FC236}">
                <a16:creationId xmlns:a16="http://schemas.microsoft.com/office/drawing/2014/main" id="{7137E6E0-B242-46D9-ABE6-B318CABC4509}"/>
              </a:ext>
            </a:extLst>
          </p:cNvPr>
          <p:cNvSpPr>
            <a:spLocks noGrp="1"/>
          </p:cNvSpPr>
          <p:nvPr>
            <p:ph idx="1"/>
          </p:nvPr>
        </p:nvSpPr>
        <p:spPr>
          <a:xfrm>
            <a:off x="5146159" y="2412459"/>
            <a:ext cx="2811068" cy="3912139"/>
          </a:xfrm>
        </p:spPr>
        <p:txBody>
          <a:bodyPr>
            <a:normAutofit fontScale="55000" lnSpcReduction="20000"/>
          </a:bodyPr>
          <a:lstStyle/>
          <a:p>
            <a:r>
              <a:rPr lang="en-US" dirty="0"/>
              <a:t>Trauma Focused Cognitive Behavioral Therapy (TF- CBT)</a:t>
            </a:r>
          </a:p>
          <a:p>
            <a:r>
              <a:rPr lang="en-US" dirty="0"/>
              <a:t>Dialectical Behavioral Therapy</a:t>
            </a:r>
          </a:p>
          <a:p>
            <a:r>
              <a:rPr lang="en-US" dirty="0"/>
              <a:t>Life Skills </a:t>
            </a:r>
          </a:p>
          <a:p>
            <a:r>
              <a:rPr lang="en-US" dirty="0"/>
              <a:t>Mindfulness</a:t>
            </a:r>
          </a:p>
          <a:p>
            <a:r>
              <a:rPr lang="en-US" dirty="0"/>
              <a:t>Stress Management</a:t>
            </a:r>
          </a:p>
          <a:p>
            <a:r>
              <a:rPr lang="en-US" dirty="0"/>
              <a:t>Southwestern College</a:t>
            </a:r>
          </a:p>
          <a:p>
            <a:r>
              <a:rPr lang="en-US" dirty="0"/>
              <a:t>A New Direction</a:t>
            </a:r>
          </a:p>
          <a:p>
            <a:r>
              <a:rPr lang="en-US" dirty="0"/>
              <a:t>Mid-City Music and Art</a:t>
            </a:r>
          </a:p>
          <a:p>
            <a:r>
              <a:rPr lang="en-US" dirty="0"/>
              <a:t>San Diego Workforce Partnership</a:t>
            </a:r>
          </a:p>
          <a:p>
            <a:r>
              <a:rPr lang="en-US" dirty="0"/>
              <a:t>David’s Harp Foundation</a:t>
            </a:r>
          </a:p>
        </p:txBody>
      </p:sp>
      <p:sp>
        <p:nvSpPr>
          <p:cNvPr id="9" name="Slide Number Placeholder 8">
            <a:extLst>
              <a:ext uri="{FF2B5EF4-FFF2-40B4-BE49-F238E27FC236}">
                <a16:creationId xmlns:a16="http://schemas.microsoft.com/office/drawing/2014/main" id="{219C547C-C2F1-493E-9B64-E089F9DBC6A3}"/>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10</a:t>
            </a:fld>
            <a:endParaRPr lang="en-US" dirty="0"/>
          </a:p>
        </p:txBody>
      </p:sp>
      <p:sp>
        <p:nvSpPr>
          <p:cNvPr id="4" name="Content Placeholder 2">
            <a:extLst>
              <a:ext uri="{FF2B5EF4-FFF2-40B4-BE49-F238E27FC236}">
                <a16:creationId xmlns:a16="http://schemas.microsoft.com/office/drawing/2014/main" id="{1D010385-284C-F2AB-53CC-4FAF81EF0CD2}"/>
              </a:ext>
            </a:extLst>
          </p:cNvPr>
          <p:cNvSpPr txBox="1">
            <a:spLocks/>
          </p:cNvSpPr>
          <p:nvPr/>
        </p:nvSpPr>
        <p:spPr>
          <a:xfrm>
            <a:off x="8265503" y="2412459"/>
            <a:ext cx="2811068" cy="391213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00000"/>
              </a:lnSpc>
              <a:spcBef>
                <a:spcPts val="1000"/>
              </a:spcBef>
              <a:buSzPct val="80000"/>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Restorative Justice Mediation Program (RJMP)</a:t>
            </a:r>
          </a:p>
          <a:p>
            <a:r>
              <a:rPr lang="en-US" dirty="0"/>
              <a:t>Men of Honor</a:t>
            </a:r>
          </a:p>
          <a:p>
            <a:r>
              <a:rPr lang="en-US" dirty="0"/>
              <a:t>Victim Impact</a:t>
            </a:r>
          </a:p>
          <a:p>
            <a:r>
              <a:rPr lang="en-US" dirty="0"/>
              <a:t> Juvenile Justice Advocates of California (JJAC)</a:t>
            </a:r>
          </a:p>
          <a:p>
            <a:r>
              <a:rPr lang="en-US" dirty="0"/>
              <a:t>Project AWARE (Restorative Practices)</a:t>
            </a:r>
          </a:p>
          <a:p>
            <a:r>
              <a:rPr lang="en-US" dirty="0"/>
              <a:t>Mindfulness</a:t>
            </a:r>
          </a:p>
          <a:p>
            <a:r>
              <a:rPr lang="en-US" dirty="0"/>
              <a:t>Thinking for a Change (ETA July-Aug) </a:t>
            </a:r>
          </a:p>
          <a:p>
            <a:r>
              <a:rPr lang="en-US" dirty="0"/>
              <a:t>Parenting</a:t>
            </a:r>
          </a:p>
          <a:p>
            <a:r>
              <a:rPr lang="en-US" dirty="0"/>
              <a:t>Youth Advisory Council</a:t>
            </a:r>
          </a:p>
          <a:p>
            <a:r>
              <a:rPr lang="en-US" dirty="0"/>
              <a:t>Religious Services</a:t>
            </a:r>
          </a:p>
          <a:p>
            <a:endParaRPr lang="en-US" dirty="0"/>
          </a:p>
        </p:txBody>
      </p:sp>
    </p:spTree>
    <p:extLst>
      <p:ext uri="{BB962C8B-B14F-4D97-AF65-F5344CB8AC3E}">
        <p14:creationId xmlns:p14="http://schemas.microsoft.com/office/powerpoint/2010/main" val="3043070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E5DC4-2398-0962-1D13-40681305507D}"/>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THANK YOU </a:t>
            </a:r>
          </a:p>
        </p:txBody>
      </p:sp>
      <p:sp>
        <p:nvSpPr>
          <p:cNvPr id="105"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6" name="Content Placeholder 2">
            <a:extLst>
              <a:ext uri="{FF2B5EF4-FFF2-40B4-BE49-F238E27FC236}">
                <a16:creationId xmlns:a16="http://schemas.microsoft.com/office/drawing/2014/main" id="{83DED274-8ED4-540E-DD1F-4F001BC98E4F}"/>
              </a:ext>
            </a:extLst>
          </p:cNvPr>
          <p:cNvSpPr>
            <a:spLocks noGrp="1"/>
          </p:cNvSpPr>
          <p:nvPr>
            <p:ph idx="1"/>
          </p:nvPr>
        </p:nvSpPr>
        <p:spPr>
          <a:xfrm>
            <a:off x="4447308" y="591344"/>
            <a:ext cx="6906491" cy="5585619"/>
          </a:xfrm>
        </p:spPr>
        <p:txBody>
          <a:bodyPr anchor="ctr">
            <a:normAutofit/>
          </a:bodyPr>
          <a:lstStyle/>
          <a:p>
            <a:pPr marL="0" indent="0">
              <a:buNone/>
            </a:pPr>
            <a:endParaRPr lang="en-US" dirty="0"/>
          </a:p>
          <a:p>
            <a:pPr marL="0" indent="0" algn="ctr">
              <a:buNone/>
            </a:pPr>
            <a:r>
              <a:rPr lang="en-US" b="1" i="1" dirty="0">
                <a:effectLst>
                  <a:outerShdw blurRad="38100" dist="38100" dir="2700000" algn="tl">
                    <a:srgbClr val="000000">
                      <a:alpha val="43137"/>
                    </a:srgbClr>
                  </a:outerShdw>
                </a:effectLst>
              </a:rPr>
              <a:t>For any questions, please reach out to</a:t>
            </a:r>
          </a:p>
          <a:p>
            <a:pPr marL="0" indent="0" algn="ctr">
              <a:buNone/>
            </a:pPr>
            <a:endParaRPr lang="en-US" dirty="0"/>
          </a:p>
          <a:p>
            <a:pPr marL="0" indent="0">
              <a:buNone/>
            </a:pPr>
            <a:r>
              <a:rPr lang="en-US" dirty="0"/>
              <a:t>Matthew Strickland, Division Chief</a:t>
            </a:r>
          </a:p>
          <a:p>
            <a:pPr marL="0" indent="0">
              <a:buNone/>
            </a:pPr>
            <a:r>
              <a:rPr lang="en-US" dirty="0"/>
              <a:t>Brandon Abriel, Division Chief</a:t>
            </a:r>
          </a:p>
          <a:p>
            <a:pPr marL="0" indent="0">
              <a:buNone/>
            </a:pPr>
            <a:r>
              <a:rPr lang="en-US" dirty="0"/>
              <a:t>Eduardo Calderon, Supervisor</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1069051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2">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24">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6"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C6F0039F-BECF-DFB2-AF1D-F99E909AA688}"/>
              </a:ext>
            </a:extLst>
          </p:cNvPr>
          <p:cNvSpPr>
            <a:spLocks noGrp="1"/>
          </p:cNvSpPr>
          <p:nvPr>
            <p:ph type="title"/>
          </p:nvPr>
        </p:nvSpPr>
        <p:spPr>
          <a:xfrm>
            <a:off x="1098468" y="885651"/>
            <a:ext cx="3229803" cy="4624603"/>
          </a:xfrm>
        </p:spPr>
        <p:txBody>
          <a:bodyPr>
            <a:normAutofit/>
          </a:bodyPr>
          <a:lstStyle/>
          <a:p>
            <a:r>
              <a:rPr lang="en-US">
                <a:solidFill>
                  <a:srgbClr val="FFFFFF"/>
                </a:solidFill>
              </a:rPr>
              <a:t>Purpose and Intent of SB823</a:t>
            </a:r>
          </a:p>
        </p:txBody>
      </p:sp>
      <p:sp>
        <p:nvSpPr>
          <p:cNvPr id="3" name="Content Placeholder 2">
            <a:extLst>
              <a:ext uri="{FF2B5EF4-FFF2-40B4-BE49-F238E27FC236}">
                <a16:creationId xmlns:a16="http://schemas.microsoft.com/office/drawing/2014/main" id="{5D456398-0BB1-FF8D-587F-44BA40DA062E}"/>
              </a:ext>
            </a:extLst>
          </p:cNvPr>
          <p:cNvSpPr>
            <a:spLocks noGrp="1"/>
          </p:cNvSpPr>
          <p:nvPr>
            <p:ph idx="1"/>
          </p:nvPr>
        </p:nvSpPr>
        <p:spPr>
          <a:xfrm>
            <a:off x="4978708" y="885651"/>
            <a:ext cx="6525220" cy="4616849"/>
          </a:xfrm>
        </p:spPr>
        <p:txBody>
          <a:bodyPr anchor="ctr">
            <a:normAutofit/>
          </a:bodyPr>
          <a:lstStyle/>
          <a:p>
            <a:r>
              <a:rPr lang="en-US" sz="2400" dirty="0"/>
              <a:t>Senate Bill (SB)823 closed the Division of Juvenile Justice (DJJ) within the California Department of Corrections and Rehabilitation. </a:t>
            </a:r>
          </a:p>
          <a:p>
            <a:pPr lvl="1"/>
            <a:r>
              <a:rPr lang="en-US" dirty="0"/>
              <a:t>SB823 shifted the responsibility for all youth adjudicated a ward of the Court to their committing County.</a:t>
            </a:r>
          </a:p>
          <a:p>
            <a:pPr marL="457200" lvl="1" indent="0">
              <a:buNone/>
            </a:pPr>
            <a:endParaRPr lang="en-US" dirty="0"/>
          </a:p>
        </p:txBody>
      </p:sp>
    </p:spTree>
    <p:extLst>
      <p:ext uri="{BB962C8B-B14F-4D97-AF65-F5344CB8AC3E}">
        <p14:creationId xmlns:p14="http://schemas.microsoft.com/office/powerpoint/2010/main" val="1722216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CB1380-799B-CD91-6912-950CC3FF2968}"/>
              </a:ext>
            </a:extLst>
          </p:cNvPr>
          <p:cNvSpPr>
            <a:spLocks noGrp="1"/>
          </p:cNvSpPr>
          <p:nvPr>
            <p:ph type="title"/>
          </p:nvPr>
        </p:nvSpPr>
        <p:spPr>
          <a:xfrm>
            <a:off x="838200" y="556995"/>
            <a:ext cx="10515600" cy="1133693"/>
          </a:xfrm>
        </p:spPr>
        <p:txBody>
          <a:bodyPr>
            <a:normAutofit/>
          </a:bodyPr>
          <a:lstStyle/>
          <a:p>
            <a:r>
              <a:rPr lang="en-US" sz="5200"/>
              <a:t>Principles  </a:t>
            </a:r>
          </a:p>
        </p:txBody>
      </p:sp>
      <p:graphicFrame>
        <p:nvGraphicFramePr>
          <p:cNvPr id="50" name="Content Placeholder 2">
            <a:extLst>
              <a:ext uri="{FF2B5EF4-FFF2-40B4-BE49-F238E27FC236}">
                <a16:creationId xmlns:a16="http://schemas.microsoft.com/office/drawing/2014/main" id="{95648A94-7ADD-02FE-52A9-790E633CB063}"/>
              </a:ext>
            </a:extLst>
          </p:cNvPr>
          <p:cNvGraphicFramePr>
            <a:graphicFrameLocks noGrp="1"/>
          </p:cNvGraphicFramePr>
          <p:nvPr>
            <p:ph idx="1"/>
            <p:extLst>
              <p:ext uri="{D42A27DB-BD31-4B8C-83A1-F6EECF244321}">
                <p14:modId xmlns:p14="http://schemas.microsoft.com/office/powerpoint/2010/main" val="37898562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597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888C-2887-F8B5-BFEE-D3EEBBB0565F}"/>
              </a:ext>
            </a:extLst>
          </p:cNvPr>
          <p:cNvSpPr>
            <a:spLocks noGrp="1"/>
          </p:cNvSpPr>
          <p:nvPr>
            <p:ph type="title"/>
          </p:nvPr>
        </p:nvSpPr>
        <p:spPr>
          <a:xfrm>
            <a:off x="524741" y="620392"/>
            <a:ext cx="3808268" cy="5504688"/>
          </a:xfrm>
        </p:spPr>
        <p:txBody>
          <a:bodyPr>
            <a:normAutofit/>
          </a:bodyPr>
          <a:lstStyle/>
          <a:p>
            <a:r>
              <a:rPr lang="en-US" sz="6000">
                <a:solidFill>
                  <a:schemeClr val="accent5"/>
                </a:solidFill>
              </a:rPr>
              <a:t>Two Levels of SB 823 </a:t>
            </a:r>
          </a:p>
        </p:txBody>
      </p:sp>
      <p:graphicFrame>
        <p:nvGraphicFramePr>
          <p:cNvPr id="21" name="Content Placeholder 2">
            <a:extLst>
              <a:ext uri="{FF2B5EF4-FFF2-40B4-BE49-F238E27FC236}">
                <a16:creationId xmlns:a16="http://schemas.microsoft.com/office/drawing/2014/main" id="{EBEA5951-3759-7EED-CD3E-38C15A8556F8}"/>
              </a:ext>
            </a:extLst>
          </p:cNvPr>
          <p:cNvGraphicFramePr>
            <a:graphicFrameLocks noGrp="1"/>
          </p:cNvGraphicFramePr>
          <p:nvPr>
            <p:ph idx="1"/>
            <p:extLst>
              <p:ext uri="{D42A27DB-BD31-4B8C-83A1-F6EECF244321}">
                <p14:modId xmlns:p14="http://schemas.microsoft.com/office/powerpoint/2010/main" val="2231768098"/>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487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B5B8A1-2D7F-0C46-218D-9F8D87358CE1}"/>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Age Extensions</a:t>
            </a:r>
          </a:p>
        </p:txBody>
      </p:sp>
      <p:graphicFrame>
        <p:nvGraphicFramePr>
          <p:cNvPr id="5" name="Content Placeholder 2">
            <a:extLst>
              <a:ext uri="{FF2B5EF4-FFF2-40B4-BE49-F238E27FC236}">
                <a16:creationId xmlns:a16="http://schemas.microsoft.com/office/drawing/2014/main" id="{5AF0906E-7951-4A88-E8FE-A813839C243F}"/>
              </a:ext>
            </a:extLst>
          </p:cNvPr>
          <p:cNvGraphicFramePr>
            <a:graphicFrameLocks noGrp="1"/>
          </p:cNvGraphicFramePr>
          <p:nvPr>
            <p:ph idx="1"/>
            <p:extLst>
              <p:ext uri="{D42A27DB-BD31-4B8C-83A1-F6EECF244321}">
                <p14:modId xmlns:p14="http://schemas.microsoft.com/office/powerpoint/2010/main" val="187694435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9318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1">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Content Placeholder 8">
            <a:extLst>
              <a:ext uri="{FF2B5EF4-FFF2-40B4-BE49-F238E27FC236}">
                <a16:creationId xmlns:a16="http://schemas.microsoft.com/office/drawing/2014/main" id="{4E7141B8-D18D-5FE8-677E-B18DDA9F675C}"/>
              </a:ext>
            </a:extLst>
          </p:cNvPr>
          <p:cNvSpPr>
            <a:spLocks noGrp="1"/>
          </p:cNvSpPr>
          <p:nvPr>
            <p:ph idx="1"/>
          </p:nvPr>
        </p:nvSpPr>
        <p:spPr>
          <a:xfrm>
            <a:off x="1139635" y="2546161"/>
            <a:ext cx="3200451" cy="2985929"/>
          </a:xfrm>
        </p:spPr>
        <p:txBody>
          <a:bodyPr anchor="t">
            <a:normAutofit/>
          </a:bodyPr>
          <a:lstStyle/>
          <a:p>
            <a:r>
              <a:rPr lang="en-US" sz="2400" dirty="0">
                <a:solidFill>
                  <a:srgbClr val="FEFFFF"/>
                </a:solidFill>
              </a:rPr>
              <a:t>Local Impact</a:t>
            </a:r>
          </a:p>
        </p:txBody>
      </p:sp>
      <p:sp>
        <p:nvSpPr>
          <p:cNvPr id="2" name="TextBox 1">
            <a:extLst>
              <a:ext uri="{FF2B5EF4-FFF2-40B4-BE49-F238E27FC236}">
                <a16:creationId xmlns:a16="http://schemas.microsoft.com/office/drawing/2014/main" id="{A1A33B48-A3B4-24B9-5353-C9B1758FCB65}"/>
              </a:ext>
            </a:extLst>
          </p:cNvPr>
          <p:cNvSpPr txBox="1"/>
          <p:nvPr/>
        </p:nvSpPr>
        <p:spPr>
          <a:xfrm>
            <a:off x="5114611" y="743578"/>
            <a:ext cx="6029011" cy="5632311"/>
          </a:xfrm>
          <a:prstGeom prst="rect">
            <a:avLst/>
          </a:prstGeom>
          <a:noFill/>
        </p:spPr>
        <p:txBody>
          <a:bodyPr wrap="square" rtlCol="0">
            <a:spAutoFit/>
          </a:bodyPr>
          <a:lstStyle/>
          <a:p>
            <a:pPr marL="285750" indent="-285750">
              <a:buFont typeface="Arial" panose="020B0604020202020204" pitchFamily="34" charset="0"/>
              <a:buChar char="•"/>
            </a:pPr>
            <a:r>
              <a:rPr lang="en-US" dirty="0"/>
              <a:t>32 youths returned from DJJ to local custody </a:t>
            </a:r>
          </a:p>
          <a:p>
            <a:pPr marL="742950" lvl="1" indent="-285750">
              <a:buFont typeface="Arial" panose="020B0604020202020204" pitchFamily="34" charset="0"/>
              <a:buChar char="•"/>
            </a:pPr>
            <a:r>
              <a:rPr lang="en-US" dirty="0"/>
              <a:t>Average Age: 19.3</a:t>
            </a:r>
          </a:p>
          <a:p>
            <a:pPr marL="742950" lvl="1" indent="-285750">
              <a:buFont typeface="Arial" panose="020B0604020202020204" pitchFamily="34" charset="0"/>
              <a:buChar char="•"/>
            </a:pPr>
            <a:r>
              <a:rPr lang="en-US" dirty="0"/>
              <a:t>Length of time remaining: 3-4 years</a:t>
            </a:r>
          </a:p>
          <a:p>
            <a:pPr marL="742950" lvl="1" indent="-285750">
              <a:buFont typeface="Arial" panose="020B0604020202020204" pitchFamily="34" charset="0"/>
              <a:buChar char="•"/>
            </a:pPr>
            <a:r>
              <a:rPr lang="en-US" dirty="0"/>
              <a:t>Typical charges: </a:t>
            </a:r>
          </a:p>
          <a:p>
            <a:pPr marL="1200150" lvl="2"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rPr>
              <a:t>Murder/Attempted Murder (16), Voluntary Manslaughter (3</a:t>
            </a:r>
            <a:r>
              <a:rPr lang="en-US">
                <a:effectLst/>
                <a:latin typeface="Calibri" panose="020F0502020204030204" pitchFamily="34" charset="0"/>
                <a:ea typeface="Times New Roman" panose="02020603050405020304" pitchFamily="18" charset="0"/>
              </a:rPr>
              <a:t>), Robbery (</a:t>
            </a:r>
            <a:r>
              <a:rPr lang="en-US" dirty="0">
                <a:effectLst/>
                <a:latin typeface="Calibri" panose="020F0502020204030204" pitchFamily="34" charset="0"/>
                <a:ea typeface="Times New Roman" panose="02020603050405020304" pitchFamily="18" charset="0"/>
              </a:rPr>
              <a:t>3),  Mayhem/Aggravated Mayhem (2), Assault with a deadly weapon (2),  Shooting at an Inhabited Vehicle (2), Carjacking – use of weapon (1), Kidnapping for Robbery (1)</a:t>
            </a:r>
            <a:endParaRPr lang="en-US" dirty="0"/>
          </a:p>
          <a:p>
            <a:pPr marL="285750" indent="-285750">
              <a:buFont typeface="Arial" panose="020B0604020202020204" pitchFamily="34" charset="0"/>
              <a:buChar char="•"/>
            </a:pPr>
            <a:r>
              <a:rPr lang="en-US" dirty="0"/>
              <a:t>26 additional youths committed directly to the program since its inception</a:t>
            </a:r>
          </a:p>
          <a:p>
            <a:pPr marL="285750" indent="-285750">
              <a:buFont typeface="Arial" panose="020B0604020202020204" pitchFamily="34" charset="0"/>
              <a:buChar char="•"/>
            </a:pPr>
            <a:r>
              <a:rPr lang="en-US" dirty="0"/>
              <a:t>51 currently in custody</a:t>
            </a:r>
          </a:p>
          <a:p>
            <a:pPr marL="285750" indent="-285750">
              <a:buFont typeface="Arial" panose="020B0604020202020204" pitchFamily="34" charset="0"/>
              <a:buChar char="•"/>
            </a:pPr>
            <a:r>
              <a:rPr lang="en-US" dirty="0"/>
              <a:t>This program creates staffing requirements of approximately 15 officers per unit</a:t>
            </a:r>
          </a:p>
          <a:p>
            <a:pPr marL="285750" indent="-285750">
              <a:buFont typeface="Arial" panose="020B0604020202020204" pitchFamily="34" charset="0"/>
              <a:buChar char="•"/>
            </a:pPr>
            <a:r>
              <a:rPr lang="en-US" dirty="0"/>
              <a:t>The program currently occupies 3 units at EMJDF, expanding to 4 next month and expected to continue until 6 units are dedicated</a:t>
            </a:r>
          </a:p>
          <a:p>
            <a:pPr marL="285750" indent="-285750">
              <a:buFont typeface="Arial" panose="020B0604020202020204" pitchFamily="34" charset="0"/>
              <a:buChar char="•"/>
            </a:pPr>
            <a:r>
              <a:rPr lang="en-US" dirty="0"/>
              <a:t>Has increased the per-unit population within pre-disposition juvenile hall units</a:t>
            </a:r>
          </a:p>
        </p:txBody>
      </p:sp>
    </p:spTree>
    <p:extLst>
      <p:ext uri="{BB962C8B-B14F-4D97-AF65-F5344CB8AC3E}">
        <p14:creationId xmlns:p14="http://schemas.microsoft.com/office/powerpoint/2010/main" val="1367549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1143001" y="533400"/>
            <a:ext cx="5496636" cy="1685898"/>
          </a:xfrm>
        </p:spPr>
        <p:txBody>
          <a:bodyPr>
            <a:normAutofit/>
          </a:bodyPr>
          <a:lstStyle/>
          <a:p>
            <a:r>
              <a:rPr lang="en-US"/>
              <a:t>Youth Development Academy</a:t>
            </a:r>
            <a:endParaRPr lang="en-US" dirty="0"/>
          </a:p>
        </p:txBody>
      </p:sp>
      <p:sp>
        <p:nvSpPr>
          <p:cNvPr id="3" name="Content Placeholder 2">
            <a:extLst>
              <a:ext uri="{FF2B5EF4-FFF2-40B4-BE49-F238E27FC236}">
                <a16:creationId xmlns:a16="http://schemas.microsoft.com/office/drawing/2014/main" id="{9925E272-AF60-4462-95A9-115739F781AE}"/>
              </a:ext>
            </a:extLst>
          </p:cNvPr>
          <p:cNvSpPr>
            <a:spLocks noGrp="1"/>
          </p:cNvSpPr>
          <p:nvPr>
            <p:ph idx="1"/>
          </p:nvPr>
        </p:nvSpPr>
        <p:spPr>
          <a:xfrm>
            <a:off x="1143001" y="2229347"/>
            <a:ext cx="5496636" cy="3821743"/>
          </a:xfrm>
        </p:spPr>
        <p:txBody>
          <a:bodyPr>
            <a:normAutofit fontScale="92500" lnSpcReduction="20000"/>
          </a:bodyPr>
          <a:lstStyle/>
          <a:p>
            <a:r>
              <a:rPr lang="en-US"/>
              <a:t>YDA is a Secure Youth Treatment Facility (SYTF) identified to meet the requirements of SB823 juvenile justice realignment. </a:t>
            </a:r>
          </a:p>
          <a:p>
            <a:r>
              <a:rPr lang="en-US"/>
              <a:t>The program structure is designed to support the principles of trauma-informed, culturally responsive care and a developmental approach to youth rehabilitation.</a:t>
            </a:r>
          </a:p>
          <a:p>
            <a:r>
              <a:rPr lang="en-US"/>
              <a:t>Commitments range from 18 months to 7 years.</a:t>
            </a:r>
            <a:endParaRPr lang="en-US" dirty="0"/>
          </a:p>
        </p:txBody>
      </p:sp>
      <p:pic>
        <p:nvPicPr>
          <p:cNvPr id="68" name="Picture Placeholder 67" descr="View of city buildings over the water">
            <a:extLst>
              <a:ext uri="{FF2B5EF4-FFF2-40B4-BE49-F238E27FC236}">
                <a16:creationId xmlns:a16="http://schemas.microsoft.com/office/drawing/2014/main" id="{C700B77F-91C5-4642-9ABF-EA81F3CF6916}"/>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7186070" y="0"/>
            <a:ext cx="2463897" cy="3429000"/>
          </a:xfrm>
        </p:spPr>
      </p:pic>
      <p:pic>
        <p:nvPicPr>
          <p:cNvPr id="72" name="Picture Placeholder 71">
            <a:extLst>
              <a:ext uri="{FF2B5EF4-FFF2-40B4-BE49-F238E27FC236}">
                <a16:creationId xmlns:a16="http://schemas.microsoft.com/office/drawing/2014/main" id="{781FD203-6B96-4232-92C2-850AD4DA0F7D}"/>
              </a:ext>
            </a:extLst>
          </p:cNvPr>
          <p:cNvPicPr>
            <a:picLocks noGrp="1" noChangeAspect="1"/>
          </p:cNvPicPr>
          <p:nvPr>
            <p:ph type="pic" sz="quarter" idx="13"/>
          </p:nvPr>
        </p:nvPicPr>
        <p:blipFill>
          <a:blip r:embed="rId4"/>
          <a:srcRect/>
          <a:stretch/>
        </p:blipFill>
        <p:spPr>
          <a:xfrm>
            <a:off x="7186071" y="0"/>
            <a:ext cx="5002882" cy="3429000"/>
          </a:xfrm>
        </p:spPr>
      </p:pic>
      <p:pic>
        <p:nvPicPr>
          <p:cNvPr id="74" name="Picture Placeholder 73" descr="Aerial view of city buildings at sunset">
            <a:extLst>
              <a:ext uri="{FF2B5EF4-FFF2-40B4-BE49-F238E27FC236}">
                <a16:creationId xmlns:a16="http://schemas.microsoft.com/office/drawing/2014/main" id="{A84AF2F7-9744-4960-8C3C-77190198196B}"/>
              </a:ext>
            </a:extLst>
          </p:cNvPr>
          <p:cNvPicPr>
            <a:picLocks noGrp="1" noChangeAspect="1"/>
          </p:cNvPicPr>
          <p:nvPr>
            <p:ph type="pic" sz="quarter" idx="16"/>
          </p:nvPr>
        </p:nvPicPr>
        <p:blipFill rotWithShape="1">
          <a:blip r:embed="rId5">
            <a:extLst>
              <a:ext uri="{28A0092B-C50C-407E-A947-70E740481C1C}">
                <a14:useLocalDpi xmlns:a14="http://schemas.microsoft.com/office/drawing/2010/main"/>
              </a:ext>
            </a:extLst>
          </a:blip>
          <a:srcRect/>
          <a:stretch/>
        </p:blipFill>
        <p:spPr>
          <a:xfrm>
            <a:off x="7186070" y="3383280"/>
            <a:ext cx="2463897" cy="3474720"/>
          </a:xfrm>
        </p:spPr>
      </p:pic>
      <p:pic>
        <p:nvPicPr>
          <p:cNvPr id="78" name="Picture Placeholder 77">
            <a:extLst>
              <a:ext uri="{FF2B5EF4-FFF2-40B4-BE49-F238E27FC236}">
                <a16:creationId xmlns:a16="http://schemas.microsoft.com/office/drawing/2014/main" id="{D76BFBCE-A55E-4F19-9A0A-78307FDBE964}"/>
              </a:ext>
            </a:extLst>
          </p:cNvPr>
          <p:cNvPicPr>
            <a:picLocks noGrp="1" noChangeAspect="1"/>
          </p:cNvPicPr>
          <p:nvPr>
            <p:ph type="pic" sz="quarter" idx="15"/>
          </p:nvPr>
        </p:nvPicPr>
        <p:blipFill>
          <a:blip r:embed="rId6"/>
          <a:srcRect/>
          <a:stretch/>
        </p:blipFill>
        <p:spPr>
          <a:xfrm>
            <a:off x="7186069" y="3383280"/>
            <a:ext cx="5002883" cy="3474720"/>
          </a:xfrm>
        </p:spPr>
      </p:pic>
      <p:sp>
        <p:nvSpPr>
          <p:cNvPr id="18" name="Slide Number Placeholder 17">
            <a:extLst>
              <a:ext uri="{FF2B5EF4-FFF2-40B4-BE49-F238E27FC236}">
                <a16:creationId xmlns:a16="http://schemas.microsoft.com/office/drawing/2014/main" id="{70961BC8-7B79-40B2-B578-4EB512140BBB}"/>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7</a:t>
            </a:fld>
            <a:endParaRPr lang="en-US" dirty="0"/>
          </a:p>
        </p:txBody>
      </p:sp>
    </p:spTree>
    <p:extLst>
      <p:ext uri="{BB962C8B-B14F-4D97-AF65-F5344CB8AC3E}">
        <p14:creationId xmlns:p14="http://schemas.microsoft.com/office/powerpoint/2010/main" val="349526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EE42A-C176-3646-2018-D5396894C6F7}"/>
              </a:ext>
            </a:extLst>
          </p:cNvPr>
          <p:cNvSpPr>
            <a:spLocks noGrp="1"/>
          </p:cNvSpPr>
          <p:nvPr>
            <p:ph type="title"/>
          </p:nvPr>
        </p:nvSpPr>
        <p:spPr/>
        <p:txBody>
          <a:bodyPr>
            <a:normAutofit/>
          </a:bodyPr>
          <a:lstStyle/>
          <a:p>
            <a:r>
              <a:rPr lang="en-US" sz="3200" dirty="0"/>
              <a:t>Youth Development Academy</a:t>
            </a:r>
          </a:p>
        </p:txBody>
      </p:sp>
      <p:sp>
        <p:nvSpPr>
          <p:cNvPr id="3" name="Text Placeholder 2">
            <a:extLst>
              <a:ext uri="{FF2B5EF4-FFF2-40B4-BE49-F238E27FC236}">
                <a16:creationId xmlns:a16="http://schemas.microsoft.com/office/drawing/2014/main" id="{057D2B0A-7597-4E5F-D5E7-97DE5689013F}"/>
              </a:ext>
            </a:extLst>
          </p:cNvPr>
          <p:cNvSpPr>
            <a:spLocks noGrp="1"/>
          </p:cNvSpPr>
          <p:nvPr>
            <p:ph type="body" idx="1"/>
          </p:nvPr>
        </p:nvSpPr>
        <p:spPr/>
        <p:txBody>
          <a:bodyPr/>
          <a:lstStyle/>
          <a:p>
            <a:r>
              <a:rPr lang="en-US" dirty="0"/>
              <a:t>Eligibility Requirements</a:t>
            </a:r>
          </a:p>
        </p:txBody>
      </p:sp>
      <p:sp>
        <p:nvSpPr>
          <p:cNvPr id="4" name="Content Placeholder 3">
            <a:extLst>
              <a:ext uri="{FF2B5EF4-FFF2-40B4-BE49-F238E27FC236}">
                <a16:creationId xmlns:a16="http://schemas.microsoft.com/office/drawing/2014/main" id="{403C113C-CFEE-3166-3B84-872DBE4A64B8}"/>
              </a:ext>
            </a:extLst>
          </p:cNvPr>
          <p:cNvSpPr>
            <a:spLocks noGrp="1"/>
          </p:cNvSpPr>
          <p:nvPr>
            <p:ph sz="half" idx="2"/>
          </p:nvPr>
        </p:nvSpPr>
        <p:spPr>
          <a:xfrm>
            <a:off x="839788" y="2515904"/>
            <a:ext cx="9948186" cy="3567719"/>
          </a:xfrm>
        </p:spPr>
        <p:txBody>
          <a:bodyPr>
            <a:normAutofit lnSpcReduction="10000"/>
          </a:bodyPr>
          <a:lstStyle/>
          <a:p>
            <a:r>
              <a:rPr lang="en-US" dirty="0"/>
              <a:t>14-24 years of age and who have been adjudicated for a 707(b) offense, such as, but not limited to: </a:t>
            </a:r>
          </a:p>
          <a:p>
            <a:pPr lvl="1"/>
            <a:r>
              <a:rPr lang="en-US" dirty="0"/>
              <a:t>Murder </a:t>
            </a:r>
          </a:p>
          <a:p>
            <a:pPr lvl="1"/>
            <a:r>
              <a:rPr lang="en-US" dirty="0"/>
              <a:t>Voluntary Manslaughter </a:t>
            </a:r>
          </a:p>
          <a:p>
            <a:pPr lvl="1"/>
            <a:r>
              <a:rPr lang="en-US" dirty="0"/>
              <a:t>Robbery </a:t>
            </a:r>
          </a:p>
          <a:p>
            <a:pPr lvl="1"/>
            <a:r>
              <a:rPr lang="en-US" dirty="0"/>
              <a:t>Sexual Offenses</a:t>
            </a:r>
          </a:p>
          <a:p>
            <a:pPr lvl="1"/>
            <a:r>
              <a:rPr lang="en-US" dirty="0"/>
              <a:t>Kidnapping </a:t>
            </a:r>
          </a:p>
          <a:p>
            <a:pPr lvl="1"/>
            <a:r>
              <a:rPr lang="en-US" dirty="0"/>
              <a:t>Rape </a:t>
            </a:r>
          </a:p>
          <a:p>
            <a:pPr lvl="1"/>
            <a:r>
              <a:rPr lang="en-US" dirty="0"/>
              <a:t>Assault with a Deadly Weapon other than firearm or Great Bodily Injury </a:t>
            </a:r>
          </a:p>
          <a:p>
            <a:endParaRPr lang="en-US" dirty="0"/>
          </a:p>
        </p:txBody>
      </p:sp>
      <p:sp>
        <p:nvSpPr>
          <p:cNvPr id="9" name="Slide Number Placeholder 8">
            <a:extLst>
              <a:ext uri="{FF2B5EF4-FFF2-40B4-BE49-F238E27FC236}">
                <a16:creationId xmlns:a16="http://schemas.microsoft.com/office/drawing/2014/main" id="{C4F31A92-2B63-7965-AB3D-D454F218AEE3}"/>
              </a:ext>
            </a:extLst>
          </p:cNvPr>
          <p:cNvSpPr>
            <a:spLocks noGrp="1"/>
          </p:cNvSpPr>
          <p:nvPr>
            <p:ph type="sldNum" sz="quarter" idx="12"/>
          </p:nvPr>
        </p:nvSpPr>
        <p:spPr/>
        <p:txBody>
          <a:bodyPr/>
          <a:lstStyle/>
          <a:p>
            <a:fld id="{312CC964-A50B-4C29-B4E4-2C30BB34CCF3}" type="slidenum">
              <a:rPr lang="en-US" smtClean="0"/>
              <a:t>8</a:t>
            </a:fld>
            <a:endParaRPr lang="en-US" dirty="0"/>
          </a:p>
        </p:txBody>
      </p:sp>
    </p:spTree>
    <p:extLst>
      <p:ext uri="{BB962C8B-B14F-4D97-AF65-F5344CB8AC3E}">
        <p14:creationId xmlns:p14="http://schemas.microsoft.com/office/powerpoint/2010/main" val="3321987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BD2D-4B3B-0CA2-D837-1959A41641B7}"/>
              </a:ext>
            </a:extLst>
          </p:cNvPr>
          <p:cNvSpPr>
            <a:spLocks noGrp="1"/>
          </p:cNvSpPr>
          <p:nvPr>
            <p:ph type="title"/>
          </p:nvPr>
        </p:nvSpPr>
        <p:spPr>
          <a:xfrm>
            <a:off x="716580" y="627744"/>
            <a:ext cx="3761862" cy="3055078"/>
          </a:xfrm>
        </p:spPr>
        <p:txBody>
          <a:bodyPr/>
          <a:lstStyle/>
          <a:p>
            <a:r>
              <a:rPr lang="en-US" dirty="0"/>
              <a:t>Softening Remodel</a:t>
            </a:r>
          </a:p>
        </p:txBody>
      </p:sp>
      <p:sp>
        <p:nvSpPr>
          <p:cNvPr id="3" name="Content Placeholder 2">
            <a:extLst>
              <a:ext uri="{FF2B5EF4-FFF2-40B4-BE49-F238E27FC236}">
                <a16:creationId xmlns:a16="http://schemas.microsoft.com/office/drawing/2014/main" id="{5A4E8015-249F-7053-98F2-D2B80C47F175}"/>
              </a:ext>
            </a:extLst>
          </p:cNvPr>
          <p:cNvSpPr>
            <a:spLocks noGrp="1"/>
          </p:cNvSpPr>
          <p:nvPr>
            <p:ph idx="1"/>
          </p:nvPr>
        </p:nvSpPr>
        <p:spPr>
          <a:xfrm>
            <a:off x="4097167" y="966766"/>
            <a:ext cx="3794512" cy="5797237"/>
          </a:xfrm>
        </p:spPr>
        <p:txBody>
          <a:bodyPr/>
          <a:lstStyle/>
          <a:p>
            <a:r>
              <a:rPr lang="en-US" sz="1800" dirty="0">
                <a:effectLst/>
                <a:latin typeface="Times New Roman" panose="02020603050405020304" pitchFamily="18" charset="0"/>
                <a:ea typeface="Times New Roman" panose="02020603050405020304" pitchFamily="18" charset="0"/>
              </a:rPr>
              <a:t>	Because of the longer commitments associated with the most serious offenses, facility interiors are being improved to offer more homelike furnishings, softer bedding, rugs and art are designed to better meet foundational needs and increase amenability to treatment.</a:t>
            </a:r>
            <a:endParaRPr lang="en-US" dirty="0"/>
          </a:p>
        </p:txBody>
      </p:sp>
      <p:pic>
        <p:nvPicPr>
          <p:cNvPr id="16" name="Picture Placeholder 15" descr="A picture containing floor, indoor, wall, ceiling&#10;&#10;Description automatically generated">
            <a:extLst>
              <a:ext uri="{FF2B5EF4-FFF2-40B4-BE49-F238E27FC236}">
                <a16:creationId xmlns:a16="http://schemas.microsoft.com/office/drawing/2014/main" id="{6F7CE6F0-7690-1F2D-6B1B-D088117D3FB1}"/>
              </a:ext>
            </a:extLst>
          </p:cNvPr>
          <p:cNvPicPr>
            <a:picLocks noGrp="1" noChangeAspect="1"/>
          </p:cNvPicPr>
          <p:nvPr>
            <p:ph type="pic" sz="quarter" idx="13"/>
          </p:nvPr>
        </p:nvPicPr>
        <p:blipFill>
          <a:blip r:embed="rId3"/>
          <a:srcRect l="11447" r="11447"/>
          <a:stretch>
            <a:fillRect/>
          </a:stretch>
        </p:blipFill>
        <p:spPr>
          <a:xfrm>
            <a:off x="8289758" y="-45720"/>
            <a:ext cx="3902075" cy="3429000"/>
          </a:xfrm>
        </p:spPr>
      </p:pic>
      <p:pic>
        <p:nvPicPr>
          <p:cNvPr id="18" name="Picture Placeholder 17" descr="A picture containing floor, indoor, wall, room&#10;&#10;Description automatically generated">
            <a:extLst>
              <a:ext uri="{FF2B5EF4-FFF2-40B4-BE49-F238E27FC236}">
                <a16:creationId xmlns:a16="http://schemas.microsoft.com/office/drawing/2014/main" id="{0E217931-EA69-8EFC-7076-878143004226}"/>
              </a:ext>
            </a:extLst>
          </p:cNvPr>
          <p:cNvPicPr>
            <a:picLocks noGrp="1" noChangeAspect="1"/>
          </p:cNvPicPr>
          <p:nvPr>
            <p:ph type="pic" sz="quarter" idx="14"/>
          </p:nvPr>
        </p:nvPicPr>
        <p:blipFill>
          <a:blip r:embed="rId4"/>
          <a:srcRect l="12701" r="12701"/>
          <a:stretch>
            <a:fillRect/>
          </a:stretch>
        </p:blipFill>
        <p:spPr>
          <a:xfrm>
            <a:off x="8289925" y="3382963"/>
            <a:ext cx="3902075" cy="3475037"/>
          </a:xfrm>
        </p:spPr>
      </p:pic>
      <p:sp>
        <p:nvSpPr>
          <p:cNvPr id="8" name="Slide Number Placeholder 7">
            <a:extLst>
              <a:ext uri="{FF2B5EF4-FFF2-40B4-BE49-F238E27FC236}">
                <a16:creationId xmlns:a16="http://schemas.microsoft.com/office/drawing/2014/main" id="{4C0B9795-BCDC-63FB-DDE0-F15EEA0C0F58}"/>
              </a:ext>
            </a:extLst>
          </p:cNvPr>
          <p:cNvSpPr>
            <a:spLocks noGrp="1"/>
          </p:cNvSpPr>
          <p:nvPr>
            <p:ph type="sldNum" sz="quarter" idx="12"/>
          </p:nvPr>
        </p:nvSpPr>
        <p:spPr/>
        <p:txBody>
          <a:bodyPr/>
          <a:lstStyle/>
          <a:p>
            <a:fld id="{312CC964-A50B-4C29-B4E4-2C30BB34CCF3}" type="slidenum">
              <a:rPr lang="en-US" smtClean="0"/>
              <a:t>9</a:t>
            </a:fld>
            <a:endParaRPr lang="en-US" dirty="0"/>
          </a:p>
        </p:txBody>
      </p:sp>
    </p:spTree>
    <p:extLst>
      <p:ext uri="{BB962C8B-B14F-4D97-AF65-F5344CB8AC3E}">
        <p14:creationId xmlns:p14="http://schemas.microsoft.com/office/powerpoint/2010/main" val="1736359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2910</TotalTime>
  <Words>920</Words>
  <Application>Microsoft Office PowerPoint</Application>
  <PresentationFormat>Widescreen</PresentationFormat>
  <Paragraphs>105</Paragraphs>
  <Slides>11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SB 823 DJJ Realignment  Secure Youth Treatment Facility (SYTF) </vt:lpstr>
      <vt:lpstr>Purpose and Intent of SB823</vt:lpstr>
      <vt:lpstr>Principles  </vt:lpstr>
      <vt:lpstr>Two Levels of SB 823 </vt:lpstr>
      <vt:lpstr>Age Extensions</vt:lpstr>
      <vt:lpstr>PowerPoint Presentation</vt:lpstr>
      <vt:lpstr>Youth Development Academy</vt:lpstr>
      <vt:lpstr>Youth Development Academy</vt:lpstr>
      <vt:lpstr>Softening Remodel</vt:lpstr>
      <vt:lpstr>YDA Services Include</vt:lpstr>
      <vt:lpstr>THANK YOU </vt:lpstr>
    </vt:vector>
  </TitlesOfParts>
  <Company>County of San Diego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 823 DJJ Realignment  Secure Youth Track Facility (SYTF)</dc:title>
  <dc:creator>Calderon, Eduardo</dc:creator>
  <cp:lastModifiedBy>Parker, Paul</cp:lastModifiedBy>
  <cp:revision>7</cp:revision>
  <dcterms:created xsi:type="dcterms:W3CDTF">2023-01-19T17:18:06Z</dcterms:created>
  <dcterms:modified xsi:type="dcterms:W3CDTF">2023-10-11T23:49:36Z</dcterms:modified>
</cp:coreProperties>
</file>