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50" d="100"/>
          <a:sy n="50" d="100"/>
        </p:scale>
        <p:origin x="823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Gross" userId="25f41feb1c084b08" providerId="LiveId" clId="{E36A7FF6-7A02-480D-B7F6-D791C2F62DAE}"/>
    <pc:docChg chg="custSel modSld">
      <pc:chgData name="Ellen Gross" userId="25f41feb1c084b08" providerId="LiveId" clId="{E36A7FF6-7A02-480D-B7F6-D791C2F62DAE}" dt="2023-11-28T18:24:18.567" v="684" actId="20577"/>
      <pc:docMkLst>
        <pc:docMk/>
      </pc:docMkLst>
      <pc:sldChg chg="modSp mod">
        <pc:chgData name="Ellen Gross" userId="25f41feb1c084b08" providerId="LiveId" clId="{E36A7FF6-7A02-480D-B7F6-D791C2F62DAE}" dt="2023-11-28T16:00:03.514" v="354" actId="20577"/>
        <pc:sldMkLst>
          <pc:docMk/>
          <pc:sldMk cId="2359688298" sldId="256"/>
        </pc:sldMkLst>
        <pc:spChg chg="mod">
          <ac:chgData name="Ellen Gross" userId="25f41feb1c084b08" providerId="LiveId" clId="{E36A7FF6-7A02-480D-B7F6-D791C2F62DAE}" dt="2023-11-28T15:59:11.574" v="350" actId="20577"/>
          <ac:spMkLst>
            <pc:docMk/>
            <pc:sldMk cId="2359688298" sldId="256"/>
            <ac:spMk id="2" creationId="{FFE99DAC-ADE8-8FA7-88CD-18EA8FCB9234}"/>
          </ac:spMkLst>
        </pc:spChg>
        <pc:spChg chg="mod">
          <ac:chgData name="Ellen Gross" userId="25f41feb1c084b08" providerId="LiveId" clId="{E36A7FF6-7A02-480D-B7F6-D791C2F62DAE}" dt="2023-11-28T16:00:03.514" v="354" actId="20577"/>
          <ac:spMkLst>
            <pc:docMk/>
            <pc:sldMk cId="2359688298" sldId="256"/>
            <ac:spMk id="3" creationId="{10A67291-3DB0-7CE9-F480-9F13AE04DD61}"/>
          </ac:spMkLst>
        </pc:spChg>
      </pc:sldChg>
      <pc:sldChg chg="modSp mod">
        <pc:chgData name="Ellen Gross" userId="25f41feb1c084b08" providerId="LiveId" clId="{E36A7FF6-7A02-480D-B7F6-D791C2F62DAE}" dt="2023-11-28T18:23:07.847" v="671" actId="20577"/>
        <pc:sldMkLst>
          <pc:docMk/>
          <pc:sldMk cId="4107948666" sldId="257"/>
        </pc:sldMkLst>
        <pc:spChg chg="mod">
          <ac:chgData name="Ellen Gross" userId="25f41feb1c084b08" providerId="LiveId" clId="{E36A7FF6-7A02-480D-B7F6-D791C2F62DAE}" dt="2023-11-28T18:23:07.847" v="671" actId="20577"/>
          <ac:spMkLst>
            <pc:docMk/>
            <pc:sldMk cId="4107948666" sldId="257"/>
            <ac:spMk id="3" creationId="{9660ED2A-A1F3-0A89-87D0-4FD59DD9AF57}"/>
          </ac:spMkLst>
        </pc:spChg>
      </pc:sldChg>
      <pc:sldChg chg="modSp mod">
        <pc:chgData name="Ellen Gross" userId="25f41feb1c084b08" providerId="LiveId" clId="{E36A7FF6-7A02-480D-B7F6-D791C2F62DAE}" dt="2023-11-28T16:00:32.914" v="356" actId="2"/>
        <pc:sldMkLst>
          <pc:docMk/>
          <pc:sldMk cId="3037140823" sldId="259"/>
        </pc:sldMkLst>
        <pc:spChg chg="mod">
          <ac:chgData name="Ellen Gross" userId="25f41feb1c084b08" providerId="LiveId" clId="{E36A7FF6-7A02-480D-B7F6-D791C2F62DAE}" dt="2023-11-28T16:00:32.914" v="356" actId="2"/>
          <ac:spMkLst>
            <pc:docMk/>
            <pc:sldMk cId="3037140823" sldId="259"/>
            <ac:spMk id="3" creationId="{57913312-6481-9CFD-0BF4-037B4C200C71}"/>
          </ac:spMkLst>
        </pc:spChg>
      </pc:sldChg>
      <pc:sldChg chg="modSp mod">
        <pc:chgData name="Ellen Gross" userId="25f41feb1c084b08" providerId="LiveId" clId="{E36A7FF6-7A02-480D-B7F6-D791C2F62DAE}" dt="2023-11-28T18:24:18.567" v="684" actId="20577"/>
        <pc:sldMkLst>
          <pc:docMk/>
          <pc:sldMk cId="4113970237" sldId="260"/>
        </pc:sldMkLst>
        <pc:spChg chg="mod">
          <ac:chgData name="Ellen Gross" userId="25f41feb1c084b08" providerId="LiveId" clId="{E36A7FF6-7A02-480D-B7F6-D791C2F62DAE}" dt="2023-11-28T18:24:18.567" v="684" actId="20577"/>
          <ac:spMkLst>
            <pc:docMk/>
            <pc:sldMk cId="4113970237" sldId="260"/>
            <ac:spMk id="3" creationId="{1E4D7E45-0F2D-1C76-6DAB-065E300234B8}"/>
          </ac:spMkLst>
        </pc:spChg>
      </pc:sldChg>
      <pc:sldChg chg="modSp mod">
        <pc:chgData name="Ellen Gross" userId="25f41feb1c084b08" providerId="LiveId" clId="{E36A7FF6-7A02-480D-B7F6-D791C2F62DAE}" dt="2023-11-28T18:13:59.769" v="575" actId="20577"/>
        <pc:sldMkLst>
          <pc:docMk/>
          <pc:sldMk cId="700663323" sldId="261"/>
        </pc:sldMkLst>
        <pc:spChg chg="mod">
          <ac:chgData name="Ellen Gross" userId="25f41feb1c084b08" providerId="LiveId" clId="{E36A7FF6-7A02-480D-B7F6-D791C2F62DAE}" dt="2023-11-28T18:13:59.769" v="575" actId="20577"/>
          <ac:spMkLst>
            <pc:docMk/>
            <pc:sldMk cId="700663323" sldId="261"/>
            <ac:spMk id="3" creationId="{99E177BF-4BCE-D961-1810-DB0F412774DA}"/>
          </ac:spMkLst>
        </pc:spChg>
      </pc:sldChg>
      <pc:sldChg chg="modSp mod">
        <pc:chgData name="Ellen Gross" userId="25f41feb1c084b08" providerId="LiveId" clId="{E36A7FF6-7A02-480D-B7F6-D791C2F62DAE}" dt="2023-11-28T18:15:54.695" v="613" actId="20577"/>
        <pc:sldMkLst>
          <pc:docMk/>
          <pc:sldMk cId="3642947057" sldId="262"/>
        </pc:sldMkLst>
        <pc:spChg chg="mod">
          <ac:chgData name="Ellen Gross" userId="25f41feb1c084b08" providerId="LiveId" clId="{E36A7FF6-7A02-480D-B7F6-D791C2F62DAE}" dt="2023-11-28T18:15:54.695" v="613" actId="20577"/>
          <ac:spMkLst>
            <pc:docMk/>
            <pc:sldMk cId="3642947057" sldId="262"/>
            <ac:spMk id="3" creationId="{AF18A0D0-82B6-DEE1-17C3-2B51D073E2E9}"/>
          </ac:spMkLst>
        </pc:spChg>
      </pc:sldChg>
      <pc:sldChg chg="modSp mod">
        <pc:chgData name="Ellen Gross" userId="25f41feb1c084b08" providerId="LiveId" clId="{E36A7FF6-7A02-480D-B7F6-D791C2F62DAE}" dt="2023-11-28T18:16:37.954" v="625" actId="6549"/>
        <pc:sldMkLst>
          <pc:docMk/>
          <pc:sldMk cId="3585366279" sldId="263"/>
        </pc:sldMkLst>
        <pc:spChg chg="mod">
          <ac:chgData name="Ellen Gross" userId="25f41feb1c084b08" providerId="LiveId" clId="{E36A7FF6-7A02-480D-B7F6-D791C2F62DAE}" dt="2023-11-28T18:16:37.954" v="625" actId="6549"/>
          <ac:spMkLst>
            <pc:docMk/>
            <pc:sldMk cId="3585366279" sldId="263"/>
            <ac:spMk id="3" creationId="{2C01B87D-466E-63AE-B315-2A11F5581D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CAB16B-7894-4C1B-B7A4-B1CE4B3DE610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553243-B801-4588-B57D-FBC2A57943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8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03CE-11E0-432F-81C7-71AD095CBB7C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89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0A-66AD-440B-B970-4C8597758D8B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72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31B-11CC-40C4-BCBE-D46C3179482C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57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2129-036C-428A-ADED-C2BDEEAA40BD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1989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C0F9D-A519-44F6-919E-D5ABF723C181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7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D352-571A-4FA6-972A-281821634A3E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507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F542-B4AD-4040-89D1-34853EEE755F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8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864C-962C-4741-B98A-691EFFBD47DC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0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C674C-9EAD-4E53-AAE1-65A37CA85D6A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0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2542-D973-4477-B08D-5A14DF5B99AC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7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3C7C-5FA8-440B-A877-839AB5AFFF59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9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C1C6-2E3F-4797-8F79-E47D8F70579A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4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806A-659F-4BCB-ABDD-5E58933D425F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ABD-4073-4F21-A90E-06EBC4F7A2B9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1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CF41-7745-494F-8305-B7B4C60D5A59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61D6-C53A-4FF9-BF38-73F532A357C8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3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D104-42C5-4C6A-B0A0-FE4FA2D7E960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9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8D5E6F-C154-4713-B2F9-66A42F1EF790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BB80D1-2450-4F31-BE1B-54B093E98E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2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9DAC-ADE8-8FA7-88CD-18EA8FCB9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OVERVIEW OF CASE DELIBERATIONS &amp; COOPERATION FROM SDSO AND PROBATION DEPT: CIVIL SERVICE COMMISSION HEARINGS and related legal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67291-3DB0-7CE9-F480-9F13AE04DD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ELLEN F. GROSS, CLERB GENERAL COUNSEL</a:t>
            </a:r>
          </a:p>
          <a:p>
            <a:r>
              <a:rPr lang="en-US" b="1" dirty="0">
                <a:solidFill>
                  <a:schemeClr val="bg1"/>
                </a:solidFill>
              </a:rPr>
              <a:t>NOVEMBER 28,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012FE-F828-2235-FE57-741B8423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88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95199-FF8A-7D8E-7227-6D064EC8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A57AA-8147-46F2-B585-1703193C4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957" y="794657"/>
            <a:ext cx="5297796" cy="3615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FD3F7-C63E-0761-906C-1E819435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6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79EA-0848-113C-8B01-8DD71F87F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CLERB CSC HEARINGS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0ED2A-A1F3-0A89-87D0-4FD59DD9A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CSC RULE XV ADDRESSES APPEALS FROM CLERB SUSTAINED FINDINGS</a:t>
            </a:r>
          </a:p>
          <a:p>
            <a:r>
              <a:rPr lang="en-US" b="1" dirty="0">
                <a:solidFill>
                  <a:schemeClr val="bg1"/>
                </a:solidFill>
              </a:rPr>
              <a:t>LAST CSC HEARING ON A CLERB FINDING WAS IN 2017</a:t>
            </a:r>
          </a:p>
          <a:p>
            <a:r>
              <a:rPr lang="en-US" b="1" dirty="0">
                <a:solidFill>
                  <a:schemeClr val="bg1"/>
                </a:solidFill>
              </a:rPr>
              <a:t>APPEAL RIGHT IS TRIGGERED AFTER PUBLICATION OF CLERB’S SUSTAINED FINDING(S) AGAINST A DEPUTY OR PROBATION OFFICER (PO)</a:t>
            </a:r>
          </a:p>
          <a:p>
            <a:r>
              <a:rPr lang="en-US" b="1" dirty="0">
                <a:solidFill>
                  <a:schemeClr val="bg1"/>
                </a:solidFill>
              </a:rPr>
              <a:t>DEPUTY/PO HAS 15 DAYS FROM DATE OF SERVICE OF CLERB SUSTAINED FINDINGS TO APPEAL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206A0-86C3-34E3-C2A6-76E9D289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4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E3A5F-9929-6BCD-4ED1-57C25322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CLERB CSC HEARINGS 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9B5CD-39BC-A221-40D3-C93EBD03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Appeals are assigned to 1/5 Commissioners, randomly</a:t>
            </a:r>
          </a:p>
          <a:p>
            <a:r>
              <a:rPr lang="en-US" b="1" dirty="0">
                <a:solidFill>
                  <a:schemeClr val="bg1"/>
                </a:solidFill>
              </a:rPr>
              <a:t>CSC Hearings are evidentiary, permitting witness and documentary testimony; all hearings are recorded</a:t>
            </a:r>
          </a:p>
          <a:p>
            <a:r>
              <a:rPr lang="en-US" b="1" dirty="0">
                <a:solidFill>
                  <a:schemeClr val="bg1"/>
                </a:solidFill>
              </a:rPr>
              <a:t>CSC provides subpoenas for both people and documents</a:t>
            </a:r>
          </a:p>
          <a:p>
            <a:r>
              <a:rPr lang="en-US" b="1" dirty="0">
                <a:solidFill>
                  <a:schemeClr val="bg1"/>
                </a:solidFill>
              </a:rPr>
              <a:t>CLERB main witnesses will be investigator, complainant (if applicable) and all others deemed necessary and relevant</a:t>
            </a:r>
          </a:p>
          <a:p>
            <a:r>
              <a:rPr lang="en-US" b="1" dirty="0">
                <a:solidFill>
                  <a:schemeClr val="bg1"/>
                </a:solidFill>
              </a:rPr>
              <a:t>CLERB has burden of proof (preponderance of evidence)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7B75C-909A-EB55-0B29-621E99734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6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AE4E-E726-337F-3338-9BE4BA44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CLERB CSC HEARINGS - 3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13312-6481-9CFD-0BF4-037B4C200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Deputy/PO may be called by CLERB in its case in chief and by Deputy/PO’s attorney</a:t>
            </a:r>
          </a:p>
          <a:p>
            <a:r>
              <a:rPr lang="en-US" b="1" dirty="0">
                <a:solidFill>
                  <a:schemeClr val="bg1"/>
                </a:solidFill>
              </a:rPr>
              <a:t>Issue of cooperation (Cty Admn. Code Section 340.15, and Penal Code Section 13510.8(b)(8))</a:t>
            </a:r>
          </a:p>
          <a:p>
            <a:r>
              <a:rPr lang="en-US" b="1" dirty="0">
                <a:solidFill>
                  <a:schemeClr val="bg1"/>
                </a:solidFill>
              </a:rPr>
              <a:t>After case is done, CSC’s attorney drafts tentative ruling for review by entire CSC; opinion will be issued in 1-2 months from hearing</a:t>
            </a:r>
          </a:p>
          <a:p>
            <a:r>
              <a:rPr lang="en-US" b="1" dirty="0">
                <a:solidFill>
                  <a:schemeClr val="bg1"/>
                </a:solidFill>
              </a:rPr>
              <a:t>Either CLERB or Deputy/PO may file a Writ of Mandate in Superior Court to challenge CSC’s decision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37D0F-4C0F-84B6-99E0-0E7EBCD8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4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F371-0FD0-FDF5-0B2E-329981D46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CLERB CSC HEARINGS - 4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D7E45-0F2D-1C76-6DAB-065E30023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To date, CLERB has 3 appeals filed involving seven deputies                    with a total of 10 appealable findings at this time</a:t>
            </a:r>
          </a:p>
          <a:p>
            <a:r>
              <a:rPr lang="en-US" b="1" dirty="0">
                <a:solidFill>
                  <a:schemeClr val="bg1"/>
                </a:solidFill>
              </a:rPr>
              <a:t>CLERB has retained qualified and very competent counsel to represent CLERB in the CSC Hearings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>
                <a:solidFill>
                  <a:schemeClr val="bg1"/>
                </a:solidFill>
              </a:rPr>
              <a:t>Board may </a:t>
            </a:r>
            <a:r>
              <a:rPr lang="en-US" b="1" dirty="0">
                <a:solidFill>
                  <a:schemeClr val="bg1"/>
                </a:solidFill>
              </a:rPr>
              <a:t>obtain updates on hearing matters in Closed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1C273-F138-3D3D-DEDA-B459CBE1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70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FA35-2E46-4365-5B9C-6F7CF2DD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 when adopting/making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177BF-4BCE-D961-1810-DB0F41277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job as a CLERB Board member is to evaluate all the facts and circumstances of an incident as presented to you in a fair and impartial manner</a:t>
            </a:r>
          </a:p>
          <a:p>
            <a:r>
              <a:rPr lang="en-US" b="1" dirty="0">
                <a:solidFill>
                  <a:schemeClr val="bg1"/>
                </a:solidFill>
              </a:rPr>
              <a:t>DO:  Read the case files thoroughly before Closed Session and ask questions</a:t>
            </a:r>
          </a:p>
          <a:p>
            <a:r>
              <a:rPr lang="en-US" b="1" dirty="0">
                <a:solidFill>
                  <a:schemeClr val="bg1"/>
                </a:solidFill>
              </a:rPr>
              <a:t>DON’T:  Let concerns about what could happen to a Deputy/PO should you vote to sustain a finding influence your vote</a:t>
            </a:r>
          </a:p>
          <a:p>
            <a:r>
              <a:rPr lang="en-US" b="1" dirty="0">
                <a:solidFill>
                  <a:schemeClr val="bg1"/>
                </a:solidFill>
              </a:rPr>
              <a:t>DON’T: Allow financial implications or potential civil liability to the County, a Deputy/PO, or a Complainant influence your vote</a:t>
            </a:r>
          </a:p>
          <a:p>
            <a:r>
              <a:rPr lang="en-US" b="1" dirty="0">
                <a:solidFill>
                  <a:schemeClr val="bg1"/>
                </a:solidFill>
              </a:rPr>
              <a:t>DON’T:  Let injuries to persons, protected classes, or affinity with a Deputy/PO or person impacted by an incident bias you or impair your ability to remain fair and impartial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70EA1-DF75-3A0F-511E-B5B9F76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9422F-21FD-9381-2D36-D7252FD0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OPTIONS for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8A0D0-82B6-DEE1-17C3-2B51D073E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Voting “YES” means that you approve of the recommended findings made by the CLERB Investigator</a:t>
            </a:r>
          </a:p>
          <a:p>
            <a:r>
              <a:rPr lang="en-US" b="1" dirty="0">
                <a:solidFill>
                  <a:schemeClr val="bg1"/>
                </a:solidFill>
              </a:rPr>
              <a:t>Voting “NO” means that you do not approve of the recommended findings made by the CLERB investigator</a:t>
            </a:r>
          </a:p>
          <a:p>
            <a:r>
              <a:rPr lang="en-US" b="1" dirty="0">
                <a:solidFill>
                  <a:schemeClr val="bg1"/>
                </a:solidFill>
              </a:rPr>
              <a:t>Stating that you “ABSTAIN” from a vote means that you are making a conscious decision not to vote. There can be several reasons for abstaining, but consider your choice carefully: abstention votes don’t count as a YES or NO vote.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23553-5C7C-A0D9-3001-26F4187B1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947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D79D9-1E4F-96F0-3A1D-AAE18678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BROWN ACT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1B87D-466E-63AE-B315-2A11F5581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All discussions, comments, deliberations, and decisions in Closed Session are confidential under the Brown Act, with limited exceptions, such as the findings that the CLERB Board approves</a:t>
            </a:r>
          </a:p>
          <a:p>
            <a:r>
              <a:rPr lang="en-US" b="1" dirty="0">
                <a:solidFill>
                  <a:schemeClr val="bg1"/>
                </a:solidFill>
              </a:rPr>
              <a:t>Only the entire Board may waive Closed Session confidentiality</a:t>
            </a:r>
          </a:p>
          <a:p>
            <a:r>
              <a:rPr lang="en-US" b="1" dirty="0">
                <a:solidFill>
                  <a:schemeClr val="bg1"/>
                </a:solidFill>
              </a:rPr>
              <a:t>Closed Sessions are also confidential because they involve attorney-client privileged communications and attorney work product</a:t>
            </a:r>
          </a:p>
          <a:p>
            <a:r>
              <a:rPr lang="en-US" b="1" dirty="0">
                <a:solidFill>
                  <a:schemeClr val="bg1"/>
                </a:solidFill>
              </a:rPr>
              <a:t>Violations of the Brown Act can result in Board actions being challenged by the public, the reconsideration of actions to “cure” a violation, and a misdemeanor violation for breaches of confidentiality of Closed Session discussions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4E82D-570B-81FA-94EC-E792CE29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6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D410-56DE-62F0-5AE9-B027539A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ROBERT’S RULES OF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BD572-6178-A287-AA65-94C78DAE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GUIDING PRINCIPLES:</a:t>
            </a:r>
          </a:p>
          <a:p>
            <a:r>
              <a:rPr lang="en-US" b="1" dirty="0">
                <a:solidFill>
                  <a:schemeClr val="bg1"/>
                </a:solidFill>
              </a:rPr>
              <a:t>Everyone has the right to participate in discussion if they wish, before anyone may speak a second time</a:t>
            </a:r>
          </a:p>
          <a:p>
            <a:r>
              <a:rPr lang="en-US" b="1" dirty="0">
                <a:solidFill>
                  <a:schemeClr val="bg1"/>
                </a:solidFill>
              </a:rPr>
              <a:t>Everyone has the right to know what is going on at all times.  Only urgent matters may interrupt a speaker</a:t>
            </a:r>
          </a:p>
          <a:p>
            <a:r>
              <a:rPr lang="en-US" b="1" dirty="0">
                <a:solidFill>
                  <a:schemeClr val="bg1"/>
                </a:solidFill>
              </a:rPr>
              <a:t>Only one thing (motion) can be discussed at a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2556B-6275-8849-4685-EAF673D2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80D1-2450-4F31-BE1B-54B093E98ED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02685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107</TotalTime>
  <Words>685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3</vt:lpstr>
      <vt:lpstr>Slice</vt:lpstr>
      <vt:lpstr>OVERVIEW OF CASE DELIBERATIONS &amp; COOPERATION FROM SDSO AND PROBATION DEPT: CIVIL SERVICE COMMISSION HEARINGS and related legal issues</vt:lpstr>
      <vt:lpstr>CLERB CSC HEARINGS</vt:lpstr>
      <vt:lpstr>CLERB CSC HEARINGS -2</vt:lpstr>
      <vt:lpstr>CLERB CSC HEARINGS - 3</vt:lpstr>
      <vt:lpstr>CLERB CSC HEARINGS - 4</vt:lpstr>
      <vt:lpstr>Reminders when adopting/making findings</vt:lpstr>
      <vt:lpstr>VOTING OPTIONS for findings</vt:lpstr>
      <vt:lpstr>BROWN ACT CONSIDERATIONS</vt:lpstr>
      <vt:lpstr>ROBERT’S RULES OF ORDER</vt:lpstr>
      <vt:lpstr>QUESTIONS &amp; 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SERVICE COMMISSION (CSC) APPEALS &amp; RELATED LEGAL ISSUES FOR CLERB BOARD MEETINGS</dc:title>
  <dc:creator>Ellen Gross</dc:creator>
  <cp:lastModifiedBy>Ellen Gross</cp:lastModifiedBy>
  <cp:revision>2</cp:revision>
  <cp:lastPrinted>2023-11-28T15:59:47Z</cp:lastPrinted>
  <dcterms:created xsi:type="dcterms:W3CDTF">2023-11-24T23:20:20Z</dcterms:created>
  <dcterms:modified xsi:type="dcterms:W3CDTF">2023-11-28T18:24:21Z</dcterms:modified>
</cp:coreProperties>
</file>