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2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3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sldIdLst>
    <p:sldId id="256" r:id="rId5"/>
    <p:sldId id="263" r:id="rId6"/>
    <p:sldId id="271" r:id="rId7"/>
    <p:sldId id="273" r:id="rId8"/>
    <p:sldId id="265" r:id="rId9"/>
    <p:sldId id="268" r:id="rId10"/>
    <p:sldId id="269" r:id="rId11"/>
    <p:sldId id="267" r:id="rId12"/>
    <p:sldId id="284" r:id="rId13"/>
    <p:sldId id="279" r:id="rId14"/>
    <p:sldId id="280" r:id="rId15"/>
    <p:sldId id="276" r:id="rId16"/>
    <p:sldId id="281" r:id="rId17"/>
    <p:sldId id="282" r:id="rId1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42CCE1E-CE14-4DB5-9C5D-9778321375A1}">
          <p14:sldIdLst>
            <p14:sldId id="256"/>
            <p14:sldId id="263"/>
            <p14:sldId id="271"/>
            <p14:sldId id="273"/>
            <p14:sldId id="265"/>
            <p14:sldId id="268"/>
            <p14:sldId id="269"/>
            <p14:sldId id="267"/>
            <p14:sldId id="284"/>
            <p14:sldId id="279"/>
            <p14:sldId id="280"/>
            <p14:sldId id="276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247" autoAdjust="0"/>
  </p:normalViewPr>
  <p:slideViewPr>
    <p:cSldViewPr snapToGrid="0">
      <p:cViewPr>
        <p:scale>
          <a:sx n="83" d="100"/>
          <a:sy n="83" d="100"/>
        </p:scale>
        <p:origin x="-3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nelson1\AppData\Local\Microsoft\Windows\INetCache\Content.Outlook\1XUMVSL4\Copy%20of%20SD_HR_EE_YRS_SERV_DEMOGRAPHIC_751069491%20-%202024%20(002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nelson1\AppData\Local\Microsoft\Windows\INetCache\Content.Outlook\1XUMVSL4\Copy%20of%20SD_HR_EE_YRS_SERV_DEMOGRAPHIC_751069491%20-%202024%20(00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dcountycagov-my.sharepoint.com/personal/cathy_nelson_sdcounty_ca_gov/Documents/# - A - A - Queries/Shelly's Projects/Quarterly Demographics 2024_aka D&amp;I/Final Docs/Copy of SD_HR_EE_YRS_SERV_DEMOGRAPHIC_751069491 - 2024 - fin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nelson1\AppData\Local\Microsoft\Windows\INetCache\Content.Outlook\1XUMVSL4\Copy%20of%20SD_HR_EE_YRS_SERV_DEMOGRAPHIC_751069491%20-%20202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nelson1\AppData\Local\Microsoft\Windows\INetCache\Content.Outlook\1XUMVSL4\Copy%20of%20SD_HR_EE_YRS_SERV_DEMOGRAPHIC_751069491%20-%20202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nelson1\AppData\Local\Microsoft\Windows\INetCache\Content.Outlook\1XUMVSL4\Copy%20of%20SD_HR_EE_YRS_SERV_DEMOGRAPHIC_751069491%20-%202024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sdcountycagov-my.sharepoint.com/personal/cathy_nelson_sdcounty_ca_gov/Documents/# - A - A - Queries/Shelly's Projects/Quarterly Demographics 2024_aka D&amp;I/Final Docs/Copy of SD_HR_EE_YRS_SERV_DEMOGRAPHIC_751069491 - 2024 - fin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nelson1\AppData\Local\Microsoft\Windows\INetCache\Content.Outlook\1XUMVSL4\Copy%20of%20SD_HR_EE_YRS_SERV_DEMOGRAPHIC_751069491%20-%202024%20(00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dcountycagov-my.sharepoint.com/personal/cathy_nelson_sdcounty_ca_gov/Documents/# - A - A - Queries/Shelly's Projects/Quarterly Demographics 2024_aka D&amp;I/Final Docs/Copy of SD_HR_EE_YRS_SERV_DEMOGRAPHIC_751069491 - 2024 - 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295761483709066E-17"/>
                  <c:y val="-7.5769534333070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506263421617753E-2"/>
                      <c:h val="5.55958958168902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94E-4C20-9EFB-861C0BFB740D}"/>
                </c:ext>
              </c:extLst>
            </c:dLbl>
            <c:dLbl>
              <c:idx val="1"/>
              <c:layout>
                <c:manualLayout>
                  <c:x val="0"/>
                  <c:y val="-7.5769534333070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E-4C20-9EFB-861C0BFB740D}"/>
                </c:ext>
              </c:extLst>
            </c:dLbl>
            <c:dLbl>
              <c:idx val="2"/>
              <c:layout>
                <c:manualLayout>
                  <c:x val="0"/>
                  <c:y val="-8.52407261247040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4E-4C20-9EFB-861C0BFB7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Probation Staff January 2024</c:v>
                </c:pt>
                <c:pt idx="1">
                  <c:v>All County Staff 2022</c:v>
                </c:pt>
                <c:pt idx="2">
                  <c:v>San Diego Region Estimates 2022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5.0000000000000001E-3</c:v>
                </c:pt>
                <c:pt idx="1">
                  <c:v>4.0000000000000001E-3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2-4908-8395-2B8D06157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Probation Staff January 2024</c:v>
                </c:pt>
                <c:pt idx="1">
                  <c:v>All County Staff 2022</c:v>
                </c:pt>
                <c:pt idx="2">
                  <c:v>San Diego Region Estimates 2022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0.13</c:v>
                </c:pt>
                <c:pt idx="1">
                  <c:v>0.18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2-4908-8395-2B8D061577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Probation Staff January 2024</c:v>
                </c:pt>
                <c:pt idx="1">
                  <c:v>All County Staff 2022</c:v>
                </c:pt>
                <c:pt idx="2">
                  <c:v>San Diego Region Estimates 2022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0.09</c:v>
                </c:pt>
                <c:pt idx="1">
                  <c:v>7.0000000000000007E-2</c:v>
                </c:pt>
                <c:pt idx="2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2-4908-8395-2B8D061577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Probation Staff January 2024</c:v>
                </c:pt>
                <c:pt idx="1">
                  <c:v>All County Staff 2022</c:v>
                </c:pt>
                <c:pt idx="2">
                  <c:v>San Diego Region Estimates 2022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0.48</c:v>
                </c:pt>
                <c:pt idx="1">
                  <c:v>0.34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2-4908-8395-2B8D061577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Probation Staff January 2024</c:v>
                </c:pt>
                <c:pt idx="1">
                  <c:v>All County Staff 2022</c:v>
                </c:pt>
                <c:pt idx="2">
                  <c:v>San Diego Region Estimates 2022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0.37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2-4908-8395-2B8D061577E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 or More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88-4EDE-8FB9-B387CD1AD318}"/>
                </c:ext>
              </c:extLst>
            </c:dLbl>
            <c:dLbl>
              <c:idx val="1"/>
              <c:layout>
                <c:manualLayout>
                  <c:x val="2.5252525252525255E-3"/>
                  <c:y val="-6.31412786108924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88-4EDE-8FB9-B387CD1AD318}"/>
                </c:ext>
              </c:extLst>
            </c:dLbl>
            <c:dLbl>
              <c:idx val="2"/>
              <c:layout>
                <c:manualLayout>
                  <c:x val="0"/>
                  <c:y val="-3.15706393054459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88-4EDE-8FB9-B387CD1AD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Probation Staff January 2024</c:v>
                </c:pt>
                <c:pt idx="1">
                  <c:v>All County Staff 2022</c:v>
                </c:pt>
                <c:pt idx="2">
                  <c:v>San Diego Region Estimates 2022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</c:v>
                </c:pt>
                <c:pt idx="1">
                  <c:v>0.03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32-4908-8395-2B8D061577E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88-4EDE-8FB9-B387CD1AD3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88-4EDE-8FB9-B387CD1AD318}"/>
                </c:ext>
              </c:extLst>
            </c:dLbl>
            <c:dLbl>
              <c:idx val="2"/>
              <c:layout>
                <c:manualLayout>
                  <c:x val="0"/>
                  <c:y val="-7.2612470402525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8-4EDE-8FB9-B387CD1AD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Probation Staff January 2024</c:v>
                </c:pt>
                <c:pt idx="1">
                  <c:v>All County Staff 2022</c:v>
                </c:pt>
                <c:pt idx="2">
                  <c:v>San Diego Region Estimates 2022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 formatCode="0.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8-4EDE-8FB9-B387CD1AD3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7172447"/>
        <c:axId val="987149407"/>
      </c:barChart>
      <c:catAx>
        <c:axId val="9871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49407"/>
        <c:crosses val="autoZero"/>
        <c:auto val="1"/>
        <c:lblAlgn val="ctr"/>
        <c:lblOffset val="100"/>
        <c:noMultiLvlLbl val="0"/>
      </c:catAx>
      <c:valAx>
        <c:axId val="987149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 (002).xlsx]Sworn -Age!PivotTable5</c:name>
    <c:fmtId val="7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Age</a:t>
            </a:r>
          </a:p>
        </c:rich>
      </c:tx>
      <c:layout>
        <c:manualLayout>
          <c:xMode val="edge"/>
          <c:yMode val="edge"/>
          <c:x val="0.46175695012447965"/>
          <c:y val="2.8752438486006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2696468953258032E-2"/>
          <c:y val="0.26399530603235216"/>
          <c:w val="0.86181492379379065"/>
          <c:h val="0.62483689971738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'Sworn -Age'!$B$3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7AC-4DFC-B4C4-D91F0E09AB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'Sworn -Age'!$A$4:$A$9</c:f>
              <c:strCache>
                <c:ptCount val="5"/>
                <c:pt idx="0">
                  <c:v>21-31</c:v>
                </c:pt>
                <c:pt idx="1">
                  <c:v>31-41</c:v>
                </c:pt>
                <c:pt idx="2">
                  <c:v>41-51</c:v>
                </c:pt>
                <c:pt idx="3">
                  <c:v>51-61</c:v>
                </c:pt>
                <c:pt idx="4">
                  <c:v>&gt;61</c:v>
                </c:pt>
              </c:strCache>
            </c:strRef>
          </c:cat>
          <c:val>
            <c:numRef>
              <c:f>'Sworn -Age'!$B$4:$B$9</c:f>
              <c:numCache>
                <c:formatCode>General</c:formatCode>
                <c:ptCount val="5"/>
                <c:pt idx="0">
                  <c:v>113</c:v>
                </c:pt>
                <c:pt idx="1">
                  <c:v>181</c:v>
                </c:pt>
                <c:pt idx="2">
                  <c:v>243</c:v>
                </c:pt>
                <c:pt idx="3">
                  <c:v>77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1-45A0-A3CF-3E64F0BD8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  <c:majorUnit val="100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 (002).xlsx]Sworn -Years of Service!PivotTable5</c:name>
    <c:fmtId val="1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Years of Service</a:t>
            </a:r>
          </a:p>
        </c:rich>
      </c:tx>
      <c:layout>
        <c:manualLayout>
          <c:xMode val="edge"/>
          <c:yMode val="edge"/>
          <c:x val="0.38939824051766775"/>
          <c:y val="2.5746078791110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15018455929763"/>
          <c:y val="0.21942095649723586"/>
          <c:w val="0.83208313353013441"/>
          <c:h val="0.62482641669318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'Sworn -Years of Service'!$B$3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'Sworn -Years of Service'!$A$4:$A$10</c:f>
              <c:strCache>
                <c:ptCount val="6"/>
                <c:pt idx="0">
                  <c:v>0-5</c:v>
                </c:pt>
                <c:pt idx="1">
                  <c:v>5-10</c:v>
                </c:pt>
                <c:pt idx="2">
                  <c:v>10-15</c:v>
                </c:pt>
                <c:pt idx="3">
                  <c:v>15-20</c:v>
                </c:pt>
                <c:pt idx="4">
                  <c:v>20-25</c:v>
                </c:pt>
                <c:pt idx="5">
                  <c:v>25-30</c:v>
                </c:pt>
              </c:strCache>
            </c:strRef>
          </c:cat>
          <c:val>
            <c:numRef>
              <c:f>'Sworn -Years of Service'!$B$4:$B$10</c:f>
              <c:numCache>
                <c:formatCode>General</c:formatCode>
                <c:ptCount val="6"/>
                <c:pt idx="0">
                  <c:v>178</c:v>
                </c:pt>
                <c:pt idx="1">
                  <c:v>63</c:v>
                </c:pt>
                <c:pt idx="2">
                  <c:v>88</c:v>
                </c:pt>
                <c:pt idx="3">
                  <c:v>160</c:v>
                </c:pt>
                <c:pt idx="4">
                  <c:v>114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6-459D-8D3A-4F08D0FF4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SD_HR_EE_YRS_SERV_DEMOGRAPHIC_751069491 - 2024 - final.xlsx]Sworn -Ethnicity!PivotTable5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2696468953258032E-2"/>
          <c:y val="0.26384099616858236"/>
          <c:w val="0.83257224770260785"/>
          <c:h val="0.62505618909705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'Sworn -Ethnicity'!$B$3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'Sworn -Ethnicity'!$A$4:$A$10</c:f>
              <c:strCache>
                <c:ptCount val="6"/>
                <c:pt idx="0">
                  <c:v>AMIND</c:v>
                </c:pt>
                <c:pt idx="1">
                  <c:v>ASIAN</c:v>
                </c:pt>
                <c:pt idx="2">
                  <c:v>BLACK</c:v>
                </c:pt>
                <c:pt idx="3">
                  <c:v>HISPA</c:v>
                </c:pt>
                <c:pt idx="4">
                  <c:v>PACIF</c:v>
                </c:pt>
                <c:pt idx="5">
                  <c:v>WHITE</c:v>
                </c:pt>
              </c:strCache>
            </c:strRef>
          </c:cat>
          <c:val>
            <c:numRef>
              <c:f>'Sworn -Ethnicity'!$B$4:$B$10</c:f>
              <c:numCache>
                <c:formatCode>General</c:formatCode>
                <c:ptCount val="6"/>
                <c:pt idx="0">
                  <c:v>4</c:v>
                </c:pt>
                <c:pt idx="1">
                  <c:v>52</c:v>
                </c:pt>
                <c:pt idx="2">
                  <c:v>56</c:v>
                </c:pt>
                <c:pt idx="3">
                  <c:v>318</c:v>
                </c:pt>
                <c:pt idx="4">
                  <c:v>7</c:v>
                </c:pt>
                <c:pt idx="5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2-402C-A4E2-D9F1D4A96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  <c:majorUnit val="100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7010057129408"/>
          <c:y val="0.20783042895001919"/>
          <c:w val="0.95622673586256268"/>
          <c:h val="0.61259269133679239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37072"/>
        <c:axId val="1043114720"/>
      </c:barChart>
      <c:catAx>
        <c:axId val="10340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114720"/>
        <c:crosses val="autoZero"/>
        <c:auto val="1"/>
        <c:lblAlgn val="ctr"/>
        <c:lblOffset val="100"/>
        <c:noMultiLvlLbl val="0"/>
      </c:catAx>
      <c:valAx>
        <c:axId val="10431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37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SD_HR_EE_YRS_SERV_DEMOGRAPHIC_751069491 - 2024.xlsx]Professional -Yrs of Service !PivotTable5</c:name>
    <c:fmtId val="49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Years of Service</a:t>
            </a:r>
          </a:p>
        </c:rich>
      </c:tx>
      <c:layout>
        <c:manualLayout>
          <c:xMode val="edge"/>
          <c:yMode val="edge"/>
          <c:x val="0.37802055103884369"/>
          <c:y val="3.864038579534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7147314156868614E-2"/>
          <c:y val="0.23361814982530696"/>
          <c:w val="0.8388145142934369"/>
          <c:h val="0.63082052504272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'Professional -Yrs of Service 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2880128598449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86-45C2-84C1-D56AE0F86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'Professional -Yrs of Service '!$A$4:$A$12</c:f>
              <c:strCache>
                <c:ptCount val="8"/>
                <c:pt idx="0">
                  <c:v>0-5</c:v>
                </c:pt>
                <c:pt idx="1">
                  <c:v>5-10</c:v>
                </c:pt>
                <c:pt idx="2">
                  <c:v>10-15</c:v>
                </c:pt>
                <c:pt idx="3">
                  <c:v>15-20</c:v>
                </c:pt>
                <c:pt idx="4">
                  <c:v>20-25</c:v>
                </c:pt>
                <c:pt idx="5">
                  <c:v>25-30</c:v>
                </c:pt>
                <c:pt idx="6">
                  <c:v>30-35</c:v>
                </c:pt>
                <c:pt idx="7">
                  <c:v>35-40</c:v>
                </c:pt>
              </c:strCache>
            </c:strRef>
          </c:cat>
          <c:val>
            <c:numRef>
              <c:f>'Professional -Yrs of Service '!$B$4:$B$12</c:f>
              <c:numCache>
                <c:formatCode>General</c:formatCode>
                <c:ptCount val="8"/>
                <c:pt idx="0">
                  <c:v>109</c:v>
                </c:pt>
                <c:pt idx="1">
                  <c:v>54</c:v>
                </c:pt>
                <c:pt idx="2">
                  <c:v>16</c:v>
                </c:pt>
                <c:pt idx="3">
                  <c:v>32</c:v>
                </c:pt>
                <c:pt idx="4">
                  <c:v>18</c:v>
                </c:pt>
                <c:pt idx="5">
                  <c:v>13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8-490F-9FEC-4501A5E2B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SD_HR_EE_YRS_SERV_DEMOGRAPHIC_751069491 - 2024.xlsx]Professional -Age!PivotTable5</c:name>
    <c:fmtId val="121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307680746444174"/>
          <c:y val="0.24203996486605181"/>
          <c:w val="0.78729834410117783"/>
          <c:h val="0.63609866207435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'Professional -Age'!$B$3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'Professional -Age'!$A$4:$A$9</c:f>
              <c:strCache>
                <c:ptCount val="5"/>
                <c:pt idx="0">
                  <c:v>21-31</c:v>
                </c:pt>
                <c:pt idx="1">
                  <c:v>31-41</c:v>
                </c:pt>
                <c:pt idx="2">
                  <c:v>41-51</c:v>
                </c:pt>
                <c:pt idx="3">
                  <c:v>51-61</c:v>
                </c:pt>
                <c:pt idx="4">
                  <c:v>&gt;61</c:v>
                </c:pt>
              </c:strCache>
            </c:strRef>
          </c:cat>
          <c:val>
            <c:numRef>
              <c:f>'Professional -Age'!$B$4:$B$9</c:f>
              <c:numCache>
                <c:formatCode>General</c:formatCode>
                <c:ptCount val="5"/>
                <c:pt idx="0">
                  <c:v>32</c:v>
                </c:pt>
                <c:pt idx="1">
                  <c:v>75</c:v>
                </c:pt>
                <c:pt idx="2">
                  <c:v>67</c:v>
                </c:pt>
                <c:pt idx="3">
                  <c:v>44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6-4F5E-ADD4-F1056AF66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  <c:majorUnit val="20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SD_HR_EE_YRS_SERV_DEMOGRAPHIC_751069491 - 2024.xlsx]Professional -Ethicity!PivotTable5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285247241303932"/>
          <c:y val="0.20911833999783858"/>
          <c:w val="0.77976478110119196"/>
          <c:h val="0.66901069923268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'Professional -Ethicity'!$B$3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'Professional -Ethicity'!$A$4:$A$10</c:f>
              <c:strCache>
                <c:ptCount val="6"/>
                <c:pt idx="0">
                  <c:v>AMIND</c:v>
                </c:pt>
                <c:pt idx="1">
                  <c:v>ASIAN</c:v>
                </c:pt>
                <c:pt idx="2">
                  <c:v>BLACK</c:v>
                </c:pt>
                <c:pt idx="3">
                  <c:v>HISPA</c:v>
                </c:pt>
                <c:pt idx="4">
                  <c:v>PACIF</c:v>
                </c:pt>
                <c:pt idx="5">
                  <c:v>WHITE</c:v>
                </c:pt>
              </c:strCache>
            </c:strRef>
          </c:cat>
          <c:val>
            <c:numRef>
              <c:f>'Professional -Ethicity'!$B$4:$B$10</c:f>
              <c:numCache>
                <c:formatCode>General</c:formatCode>
                <c:ptCount val="6"/>
                <c:pt idx="0">
                  <c:v>1</c:v>
                </c:pt>
                <c:pt idx="1">
                  <c:v>50</c:v>
                </c:pt>
                <c:pt idx="2">
                  <c:v>22</c:v>
                </c:pt>
                <c:pt idx="3">
                  <c:v>110</c:v>
                </c:pt>
                <c:pt idx="4">
                  <c:v>3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F-410E-A916-BA3C48440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7010057129408"/>
          <c:y val="0.20783042895001919"/>
          <c:w val="0.95622673586256268"/>
          <c:h val="0.61259269133679239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37072"/>
        <c:axId val="1043114720"/>
      </c:barChart>
      <c:catAx>
        <c:axId val="10340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114720"/>
        <c:crosses val="autoZero"/>
        <c:auto val="1"/>
        <c:lblAlgn val="ctr"/>
        <c:lblOffset val="100"/>
        <c:noMultiLvlLbl val="0"/>
      </c:catAx>
      <c:valAx>
        <c:axId val="10431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37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5670064"/>
        <c:axId val="1043099744"/>
      </c:barChart>
      <c:valAx>
        <c:axId val="104309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670064"/>
        <c:crosses val="autoZero"/>
        <c:crossBetween val="between"/>
      </c:valAx>
      <c:catAx>
        <c:axId val="116567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0997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7010057129408"/>
          <c:y val="0.20783042895001919"/>
          <c:w val="0.95622673586256268"/>
          <c:h val="0.61259269133679239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37072"/>
        <c:axId val="1043114720"/>
      </c:barChart>
      <c:catAx>
        <c:axId val="10340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114720"/>
        <c:crosses val="autoZero"/>
        <c:auto val="1"/>
        <c:lblAlgn val="ctr"/>
        <c:lblOffset val="100"/>
        <c:noMultiLvlLbl val="0"/>
      </c:catAx>
      <c:valAx>
        <c:axId val="10431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37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4C-46C4-A2D7-C62EBB4AA33D}"/>
                </c:ext>
              </c:extLst>
            </c:dLbl>
            <c:dLbl>
              <c:idx val="1"/>
              <c:layout>
                <c:manualLayout>
                  <c:x val="1.2626262626262627E-3"/>
                  <c:y val="-6.94554064719810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C-46C4-A2D7-C62EBB4AA33D}"/>
                </c:ext>
              </c:extLst>
            </c:dLbl>
            <c:dLbl>
              <c:idx val="2"/>
              <c:layout>
                <c:manualLayout>
                  <c:x val="1.2626262626262163E-3"/>
                  <c:y val="-8.20836621941594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4C-46C4-A2D7-C62EBB4A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Management (N=26)</c:v>
                </c:pt>
                <c:pt idx="1">
                  <c:v>Professional Staff (N=247)</c:v>
                </c:pt>
                <c:pt idx="2">
                  <c:v>Sworn Staff (N=624)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 formatCode="0%">
                  <c:v>0</c:v>
                </c:pt>
                <c:pt idx="1">
                  <c:v>4.0000000000000001E-3</c:v>
                </c:pt>
                <c:pt idx="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2-4908-8395-2B8D06157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Management (N=26)</c:v>
                </c:pt>
                <c:pt idx="1">
                  <c:v>Professional Staff (N=247)</c:v>
                </c:pt>
                <c:pt idx="2">
                  <c:v>Sworn Staff (N=624)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0.19</c:v>
                </c:pt>
                <c:pt idx="1">
                  <c:v>0.21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2-4908-8395-2B8D061577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Management (N=26)</c:v>
                </c:pt>
                <c:pt idx="1">
                  <c:v>Professional Staff (N=247)</c:v>
                </c:pt>
                <c:pt idx="2">
                  <c:v>Sworn Staff (N=624)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</c:v>
                </c:pt>
                <c:pt idx="1">
                  <c:v>0.09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2-4908-8395-2B8D061577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Management (N=26)</c:v>
                </c:pt>
                <c:pt idx="1">
                  <c:v>Professional Staff (N=247)</c:v>
                </c:pt>
                <c:pt idx="2">
                  <c:v>Sworn Staff (N=624)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0.19</c:v>
                </c:pt>
                <c:pt idx="1">
                  <c:v>0.45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2-4908-8395-2B8D061577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Management (N=26)</c:v>
                </c:pt>
                <c:pt idx="1">
                  <c:v>Professional Staff (N=247)</c:v>
                </c:pt>
                <c:pt idx="2">
                  <c:v>Sworn Staff (N=624)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0.46</c:v>
                </c:pt>
                <c:pt idx="1">
                  <c:v>0.25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2-4908-8395-2B8D061577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7172447"/>
        <c:axId val="987149407"/>
      </c:barChart>
      <c:catAx>
        <c:axId val="9871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49407"/>
        <c:crosses val="autoZero"/>
        <c:auto val="1"/>
        <c:lblAlgn val="ctr"/>
        <c:lblOffset val="100"/>
        <c:noMultiLvlLbl val="0"/>
      </c:catAx>
      <c:valAx>
        <c:axId val="987149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274477054004611"/>
          <c:y val="1.8942383583267563E-2"/>
          <c:w val="0.74367762268352833"/>
          <c:h val="6.4605957404495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7010057129408"/>
          <c:y val="0.20783042895001919"/>
          <c:w val="0.95622673586256268"/>
          <c:h val="0.61259269133679239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37072"/>
        <c:axId val="1043114720"/>
      </c:barChart>
      <c:catAx>
        <c:axId val="10340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114720"/>
        <c:crosses val="autoZero"/>
        <c:auto val="1"/>
        <c:lblAlgn val="ctr"/>
        <c:lblOffset val="100"/>
        <c:noMultiLvlLbl val="0"/>
      </c:catAx>
      <c:valAx>
        <c:axId val="10431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37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7010057129408"/>
          <c:y val="0.20783042895001919"/>
          <c:w val="0.95622673586256268"/>
          <c:h val="0.61259269133679239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37072"/>
        <c:axId val="1043114720"/>
      </c:barChart>
      <c:catAx>
        <c:axId val="10340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114720"/>
        <c:crosses val="autoZero"/>
        <c:auto val="1"/>
        <c:lblAlgn val="ctr"/>
        <c:lblOffset val="100"/>
        <c:noMultiLvlLbl val="0"/>
      </c:catAx>
      <c:valAx>
        <c:axId val="10431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37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SD_HR_EE_YRS_SERV_DEMOGRAPHIC_751069491 - 2024.xlsx]Executive Mgmt Years of Service!PivotTable5</c:name>
    <c:fmtId val="8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Years of Service</a:t>
            </a:r>
          </a:p>
        </c:rich>
      </c:tx>
      <c:layout>
        <c:manualLayout>
          <c:xMode val="edge"/>
          <c:yMode val="edge"/>
          <c:x val="0.36672877145438121"/>
          <c:y val="9.7771935412783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5250152928038452E-2"/>
          <c:y val="0.3420598314203972"/>
          <c:w val="0.86999294041496855"/>
          <c:h val="0.5341662873513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'Executive Mgmt Years of Service'!$B$3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'Executive Mgmt Years of Service'!$A$4:$A$10</c:f>
              <c:strCache>
                <c:ptCount val="6"/>
                <c:pt idx="0">
                  <c:v>0-5</c:v>
                </c:pt>
                <c:pt idx="1">
                  <c:v>5-10</c:v>
                </c:pt>
                <c:pt idx="2">
                  <c:v>10-15</c:v>
                </c:pt>
                <c:pt idx="3">
                  <c:v>15-20</c:v>
                </c:pt>
                <c:pt idx="4">
                  <c:v>20-25</c:v>
                </c:pt>
                <c:pt idx="5">
                  <c:v>25-30</c:v>
                </c:pt>
              </c:strCache>
            </c:strRef>
          </c:cat>
          <c:val>
            <c:numRef>
              <c:f>'Executive Mgmt Years of Service'!$B$4:$B$10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D-4375-8393-D2825B7D4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  <c:max val="12"/>
          <c:min val="0"/>
        </c:scaling>
        <c:delete val="0"/>
        <c:axPos val="l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tx1">
                <a:lumMod val="15000"/>
                <a:lumOff val="85000"/>
                <a:alpha val="96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  <c:majorUnit val="2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SD_HR_EE_YRS_SERV_DEMOGRAPHIC_751069491 - 2024.xlsx]Executive Mgmt Ethnicity!PivotTable5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248562971684613"/>
          <c:y val="0.20653341010239332"/>
          <c:w val="0.82590650623023409"/>
          <c:h val="0.61900711314536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'Executive Mgmt Ethnicity'!$B$3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'Executive Mgmt Ethnicity'!$A$4:$A$9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</c:v>
                </c:pt>
                <c:pt idx="3">
                  <c:v>PACIF</c:v>
                </c:pt>
                <c:pt idx="4">
                  <c:v>WHITE</c:v>
                </c:pt>
              </c:strCache>
            </c:strRef>
          </c:cat>
          <c:val>
            <c:numRef>
              <c:f>'Executive Mgmt Ethnicity'!$B$4:$B$9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5-40ED-9203-7B1FE9626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SD_HR_EE_YRS_SERV_DEMOGRAPHIC_751069491 - 2024 - final.xlsx]Executive Mgmt Age!PivotTable5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Age</a:t>
            </a:r>
          </a:p>
        </c:rich>
      </c:tx>
      <c:layout>
        <c:manualLayout>
          <c:xMode val="edge"/>
          <c:yMode val="edge"/>
          <c:x val="0.46180555555555558"/>
          <c:y val="2.1996950737655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347764940597378"/>
          <c:y val="0.22046443876815344"/>
          <c:w val="0.70046953827033298"/>
          <c:h val="0.60246963403222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'Executive Mgmt Age'!$B$3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'Executive Mgmt Age'!$A$4:$A$7</c:f>
              <c:strCache>
                <c:ptCount val="3"/>
                <c:pt idx="0">
                  <c:v>31-41</c:v>
                </c:pt>
                <c:pt idx="1">
                  <c:v>41-51</c:v>
                </c:pt>
                <c:pt idx="2">
                  <c:v>51-61</c:v>
                </c:pt>
              </c:strCache>
            </c:strRef>
          </c:cat>
          <c:val>
            <c:numRef>
              <c:f>'Executive Mgmt Age'!$B$4:$B$7</c:f>
              <c:numCache>
                <c:formatCode>General</c:formatCode>
                <c:ptCount val="3"/>
                <c:pt idx="0">
                  <c:v>1</c:v>
                </c:pt>
                <c:pt idx="1">
                  <c:v>19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3-42AE-9AEE-FC7926306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191200"/>
        <c:axId val="390335423"/>
      </c:barChart>
      <c:catAx>
        <c:axId val="20121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335423"/>
        <c:crosses val="autoZero"/>
        <c:auto val="1"/>
        <c:lblAlgn val="ctr"/>
        <c:lblOffset val="100"/>
        <c:noMultiLvlLbl val="0"/>
      </c:catAx>
      <c:valAx>
        <c:axId val="390335423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91200"/>
        <c:crosses val="autoZero"/>
        <c:crossBetween val="between"/>
        <c:majorUnit val="5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7010057129408"/>
          <c:y val="0.20783042895001919"/>
          <c:w val="0.95622673586256268"/>
          <c:h val="0.61259269133679239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37072"/>
        <c:axId val="1043114720"/>
      </c:barChart>
      <c:catAx>
        <c:axId val="10340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114720"/>
        <c:crosses val="autoZero"/>
        <c:auto val="1"/>
        <c:lblAlgn val="ctr"/>
        <c:lblOffset val="100"/>
        <c:noMultiLvlLbl val="0"/>
      </c:catAx>
      <c:valAx>
        <c:axId val="10431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3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/>
              <a:t>Age</a:t>
            </a:r>
          </a:p>
        </c:rich>
      </c:tx>
      <c:layout>
        <c:manualLayout>
          <c:xMode val="edge"/>
          <c:yMode val="edge"/>
          <c:x val="0.46075526050030635"/>
          <c:y val="9.2330180251262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55212631817513"/>
          <c:y val="0.34825498525240267"/>
          <c:w val="0.66946419259641965"/>
          <c:h val="0.55290681836357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Armed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845828668548407E-3"/>
                  <c:y val="4.66600586766318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585328430132077E-2"/>
                      <c:h val="0.1136780009021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42-45B6-83CC-2F3747E55DC5}"/>
                </c:ext>
              </c:extLst>
            </c:dLbl>
            <c:dLbl>
              <c:idx val="1"/>
              <c:layout>
                <c:manualLayout>
                  <c:x val="5.5077530297520582E-3"/>
                  <c:y val="1.310966681564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2-45B6-83CC-2F3747E55DC5}"/>
                </c:ext>
              </c:extLst>
            </c:dLbl>
            <c:dLbl>
              <c:idx val="2"/>
              <c:layout>
                <c:manualLayout>
                  <c:x val="-1.0520241968167357E-2"/>
                  <c:y val="1.310966681564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42-45B6-83CC-2F3747E55DC5}"/>
                </c:ext>
              </c:extLst>
            </c:dLbl>
            <c:dLbl>
              <c:idx val="3"/>
              <c:layout>
                <c:manualLayout>
                  <c:x val="-3.5636348738992368E-3"/>
                  <c:y val="4.8154957326692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37886545650864"/>
                      <c:h val="0.12059972279563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842-45B6-83CC-2F3747E55DC5}"/>
                </c:ext>
              </c:extLst>
            </c:dLbl>
            <c:dLbl>
              <c:idx val="4"/>
              <c:layout>
                <c:manualLayout>
                  <c:x val="-2.0194861149664916E-16"/>
                  <c:y val="1.862566785778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323698885504006E-2"/>
                      <c:h val="9.2636260799942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842-45B6-83CC-2F3747E55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21-31</c:v>
                </c:pt>
                <c:pt idx="1">
                  <c:v>31-41</c:v>
                </c:pt>
                <c:pt idx="2">
                  <c:v>41-51</c:v>
                </c:pt>
                <c:pt idx="3">
                  <c:v>51-61</c:v>
                </c:pt>
                <c:pt idx="4">
                  <c:v>&gt;61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0.39</c:v>
                </c:pt>
                <c:pt idx="2">
                  <c:v>0.44</c:v>
                </c:pt>
                <c:pt idx="3">
                  <c:v>0.11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2-45B6-83CC-2F3747E55D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Non-Armed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616295446280869E-3"/>
                  <c:y val="1.578130507665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6A-4EBC-9002-A6573B97A0D4}"/>
                </c:ext>
              </c:extLst>
            </c:dLbl>
            <c:dLbl>
              <c:idx val="1"/>
              <c:layout>
                <c:manualLayout>
                  <c:x val="1.1015506059504116E-2"/>
                  <c:y val="2.630217512775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6A-4EBC-9002-A6573B97A0D4}"/>
                </c:ext>
              </c:extLst>
            </c:dLbl>
            <c:dLbl>
              <c:idx val="2"/>
              <c:layout>
                <c:manualLayout>
                  <c:x val="1.3769382574380144E-2"/>
                  <c:y val="1.052087005110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EBC-9002-A6573B97A0D4}"/>
                </c:ext>
              </c:extLst>
            </c:dLbl>
            <c:dLbl>
              <c:idx val="3"/>
              <c:layout>
                <c:manualLayout>
                  <c:x val="2.170660509902823E-2"/>
                  <c:y val="2.630212710089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093081459884143E-2"/>
                      <c:h val="9.2636260799942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E6A-4EBC-9002-A6573B97A0D4}"/>
                </c:ext>
              </c:extLst>
            </c:dLbl>
            <c:dLbl>
              <c:idx val="4"/>
              <c:layout>
                <c:manualLayout>
                  <c:x val="2.7539849352112601E-3"/>
                  <c:y val="2.1041740102201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008344896362"/>
                      <c:h val="9.2636260799942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E6A-4EBC-9002-A6573B97A0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21-31</c:v>
                </c:pt>
                <c:pt idx="1">
                  <c:v>31-41</c:v>
                </c:pt>
                <c:pt idx="2">
                  <c:v>41-51</c:v>
                </c:pt>
                <c:pt idx="3">
                  <c:v>51-61</c:v>
                </c:pt>
                <c:pt idx="4">
                  <c:v>&gt;61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</c:v>
                </c:pt>
                <c:pt idx="1">
                  <c:v>0.27</c:v>
                </c:pt>
                <c:pt idx="2">
                  <c:v>0.38</c:v>
                </c:pt>
                <c:pt idx="3">
                  <c:v>0.13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A-4EBC-9002-A6573B97A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910544"/>
        <c:axId val="477733168"/>
      </c:barChart>
      <c:catAx>
        <c:axId val="38491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733168"/>
        <c:crosses val="autoZero"/>
        <c:auto val="1"/>
        <c:lblAlgn val="ctr"/>
        <c:lblOffset val="100"/>
        <c:noMultiLvlLbl val="0"/>
      </c:catAx>
      <c:valAx>
        <c:axId val="47773316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910544"/>
        <c:crosses val="autoZero"/>
        <c:crossBetween val="between"/>
        <c:majorUnit val="0.2"/>
      </c:valAx>
      <c:spPr>
        <a:noFill/>
        <a:ln w="0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3244242175467037"/>
          <c:y val="0.17743447341181462"/>
          <c:w val="0.41478296762115024"/>
          <c:h val="9.8211685434197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/>
              <a:t>Years of Service</a:t>
            </a:r>
          </a:p>
        </c:rich>
      </c:tx>
      <c:layout>
        <c:manualLayout>
          <c:xMode val="edge"/>
          <c:yMode val="edge"/>
          <c:x val="0.35242921680764522"/>
          <c:y val="7.9690543903649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587209881285166E-2"/>
          <c:y val="0.3542309670781893"/>
          <c:w val="0.82506454985809696"/>
          <c:h val="0.49017317569100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Armed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15000"/>
                  <a:lumOff val="85000"/>
                  <a:alpha val="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6457786526684034E-3"/>
                  <c:y val="3.21502057613168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17615176151755E-2"/>
                      <c:h val="9.13389877191276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CB-4E4D-BE55-020ADFF101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204155374887067E-2"/>
                      <c:h val="6.4204214056576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DCB-4E4D-BE55-020ADFF10170}"/>
                </c:ext>
              </c:extLst>
            </c:dLbl>
            <c:dLbl>
              <c:idx val="2"/>
              <c:layout>
                <c:manualLayout>
                  <c:x val="2.8230560356784151E-3"/>
                  <c:y val="4.50105412170700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96476964769646"/>
                      <c:h val="0.11564454327468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DCB-4E4D-BE55-020ADFF10170}"/>
                </c:ext>
              </c:extLst>
            </c:dLbl>
            <c:dLbl>
              <c:idx val="3"/>
              <c:layout>
                <c:manualLayout>
                  <c:x val="-4.2344173441734414E-3"/>
                  <c:y val="2.2505144032921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152890695573627E-2"/>
                      <c:h val="0.10419907002365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DCB-4E4D-BE55-020ADFF10170}"/>
                </c:ext>
              </c:extLst>
            </c:dLbl>
            <c:dLbl>
              <c:idx val="4"/>
              <c:layout>
                <c:manualLayout>
                  <c:x val="0"/>
                  <c:y val="4.5010288065843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75835591689247E-2"/>
                      <c:h val="0.12348919348044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DCB-4E4D-BE55-020ADFF10170}"/>
                </c:ext>
              </c:extLst>
            </c:dLbl>
            <c:dLbl>
              <c:idx val="5"/>
              <c:layout>
                <c:manualLayout>
                  <c:x val="-2.8228337565528922E-3"/>
                  <c:y val="4.5010288065843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17615176151755E-2"/>
                      <c:h val="0.1170591523281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DCB-4E4D-BE55-020ADFF10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0-5</c:v>
                </c:pt>
                <c:pt idx="1">
                  <c:v> 5-10</c:v>
                </c:pt>
                <c:pt idx="2">
                  <c:v> 10-15</c:v>
                </c:pt>
                <c:pt idx="3">
                  <c:v> 15-20</c:v>
                </c:pt>
                <c:pt idx="4">
                  <c:v> 20-25</c:v>
                </c:pt>
                <c:pt idx="5">
                  <c:v> 25-30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0.13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0.22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B-4E4D-BE55-020ADFF101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Non-Armed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241165417380387E-4"/>
                  <c:y val="5.159033557876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91445348189146E-2"/>
                      <c:h val="0.12378919606673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68-4CBA-BCAB-F0F852538FA0}"/>
                </c:ext>
              </c:extLst>
            </c:dLbl>
            <c:dLbl>
              <c:idx val="1"/>
              <c:layout>
                <c:manualLayout>
                  <c:x val="5.646000931794095E-3"/>
                  <c:y val="5.1440329218106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194670280036121E-2"/>
                      <c:h val="0.129919234632707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768-4CBA-BCAB-F0F852538FA0}"/>
                </c:ext>
              </c:extLst>
            </c:dLbl>
            <c:dLbl>
              <c:idx val="2"/>
              <c:layout>
                <c:manualLayout>
                  <c:x val="1.1291779584462511E-2"/>
                  <c:y val="3.21502057613168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861111111111105E-2"/>
                      <c:h val="0.1170591523281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768-4CBA-BCAB-F0F852538FA0}"/>
                </c:ext>
              </c:extLst>
            </c:dLbl>
            <c:dLbl>
              <c:idx val="3"/>
              <c:layout>
                <c:manualLayout>
                  <c:x val="1.4114724480578138E-2"/>
                  <c:y val="4.5010288065843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152890695573627E-2"/>
                      <c:h val="0.13634927578497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768-4CBA-BCAB-F0F852538FA0}"/>
                </c:ext>
              </c:extLst>
            </c:dLbl>
            <c:dLbl>
              <c:idx val="4"/>
              <c:layout>
                <c:manualLayout>
                  <c:x val="8.4688346883467804E-3"/>
                  <c:y val="3.8580246913580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68-4CBA-BCAB-F0F852538FA0}"/>
                </c:ext>
              </c:extLst>
            </c:dLbl>
            <c:dLbl>
              <c:idx val="5"/>
              <c:layout>
                <c:manualLayout>
                  <c:x val="-2.0701356761008118E-16"/>
                  <c:y val="3.8580246913580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955284552845531E-2"/>
                      <c:h val="0.10419907002365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768-4CBA-BCAB-F0F852538F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0-5</c:v>
                </c:pt>
                <c:pt idx="1">
                  <c:v> 5-10</c:v>
                </c:pt>
                <c:pt idx="2">
                  <c:v> 10-15</c:v>
                </c:pt>
                <c:pt idx="3">
                  <c:v> 15-20</c:v>
                </c:pt>
                <c:pt idx="4">
                  <c:v> 20-25</c:v>
                </c:pt>
                <c:pt idx="5">
                  <c:v> 25-30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0.34</c:v>
                </c:pt>
                <c:pt idx="1">
                  <c:v>0.09</c:v>
                </c:pt>
                <c:pt idx="2">
                  <c:v>0.11</c:v>
                </c:pt>
                <c:pt idx="3">
                  <c:v>0.25</c:v>
                </c:pt>
                <c:pt idx="4">
                  <c:v>0.17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8-4CBA-BCAB-F0F852538F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9"/>
        <c:axId val="285037440"/>
        <c:axId val="487118816"/>
      </c:barChart>
      <c:catAx>
        <c:axId val="2850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118816"/>
        <c:crosses val="autoZero"/>
        <c:auto val="1"/>
        <c:lblAlgn val="ctr"/>
        <c:lblOffset val="100"/>
        <c:noMultiLvlLbl val="0"/>
      </c:catAx>
      <c:valAx>
        <c:axId val="48711881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37440"/>
        <c:crosses val="autoZero"/>
        <c:crossBetween val="between"/>
        <c:majorUnit val="0.2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32206307381000815"/>
          <c:y val="0.18744261514858609"/>
          <c:w val="0.3558736116310619"/>
          <c:h val="7.5172068630400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36283736607997"/>
          <c:y val="0.1596558705853468"/>
          <c:w val="0.45191665511713836"/>
          <c:h val="0.747019579568364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officers that are armed vs non-armed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E75-44DC-A0AE-D7852EC5EB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75-44DC-A0AE-D7852EC5EB2B}"/>
              </c:ext>
            </c:extLst>
          </c:dPt>
          <c:dLbls>
            <c:dLbl>
              <c:idx val="0"/>
              <c:layout>
                <c:manualLayout>
                  <c:x val="-0.19847990774323968"/>
                  <c:y val="0.167227521708007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97895981025651"/>
                      <c:h val="0.358036890645586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E75-44DC-A0AE-D7852EC5EB2B}"/>
                </c:ext>
              </c:extLst>
            </c:dLbl>
            <c:dLbl>
              <c:idx val="1"/>
              <c:layout>
                <c:manualLayout>
                  <c:x val="0.13135317760210874"/>
                  <c:y val="-0.221669796216184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75-44DC-A0AE-D7852EC5E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Armed</c:v>
                </c:pt>
                <c:pt idx="1">
                  <c:v>Non-Armed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116</c:v>
                </c:pt>
                <c:pt idx="1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5-44DC-A0AE-D7852EC5E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44193907579738"/>
          <c:y val="0.13259668508287292"/>
          <c:w val="0.80430684800763541"/>
          <c:h val="0.79109484242646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AMIND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17-4271-B56E-ABE366AE2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Non-Armed (N=508)</c:v>
                </c:pt>
                <c:pt idx="1">
                  <c:v>Armed (N=116)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6.0000000000000001E-3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2-4908-8395-2B8D06157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17-4271-B56E-ABE366AE2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Non-Armed (N=508)</c:v>
                </c:pt>
                <c:pt idx="1">
                  <c:v>Armed (N=116)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0.08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2-4908-8395-2B8D061577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Non-Armed (N=508)</c:v>
                </c:pt>
                <c:pt idx="1">
                  <c:v>Armed (N=116)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0.09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2-4908-8395-2B8D061577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Non-Armed (N=508)</c:v>
                </c:pt>
                <c:pt idx="1">
                  <c:v>Armed (N=116)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0.53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2-4908-8395-2B8D061577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PACIF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Non-Armed (N=508)</c:v>
                </c:pt>
                <c:pt idx="1">
                  <c:v>Armed (N=116)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2-4908-8395-2B8D061577E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Non-Armed (N=508)</c:v>
                </c:pt>
                <c:pt idx="1">
                  <c:v>Armed (N=116)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7-4271-B56E-ABE366AE20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7172447"/>
        <c:axId val="987149407"/>
      </c:barChart>
      <c:catAx>
        <c:axId val="9871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49407"/>
        <c:crosses val="autoZero"/>
        <c:auto val="1"/>
        <c:lblAlgn val="ctr"/>
        <c:lblOffset val="100"/>
        <c:noMultiLvlLbl val="0"/>
      </c:catAx>
      <c:valAx>
        <c:axId val="987149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7010057129408"/>
          <c:y val="0.20783042895001919"/>
          <c:w val="0.95622673586256268"/>
          <c:h val="0.61259269133679239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37072"/>
        <c:axId val="1043114720"/>
      </c:barChart>
      <c:catAx>
        <c:axId val="1034037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3114720"/>
        <c:crosses val="autoZero"/>
        <c:auto val="1"/>
        <c:lblAlgn val="ctr"/>
        <c:lblOffset val="100"/>
        <c:noMultiLvlLbl val="0"/>
      </c:catAx>
      <c:valAx>
        <c:axId val="10431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37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Non-Armed (N=508)</c:v>
                </c:pt>
                <c:pt idx="1">
                  <c:v>Armed (N=116)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2-4908-8395-2B8D06157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7878787878786952E-3"/>
                  <c:y val="-3.15706393054459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73-4274-9AAA-9E880E11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Non-Armed (N=508)</c:v>
                </c:pt>
                <c:pt idx="1">
                  <c:v>Armed (N=116)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2-4908-8395-2B8D061577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7172447"/>
        <c:axId val="987149407"/>
      </c:barChart>
      <c:catAx>
        <c:axId val="9871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49407"/>
        <c:crosses val="autoZero"/>
        <c:auto val="1"/>
        <c:lblAlgn val="ctr"/>
        <c:lblOffset val="100"/>
        <c:noMultiLvlLbl val="0"/>
      </c:catAx>
      <c:valAx>
        <c:axId val="987149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/>
              <a:t>Age</a:t>
            </a:r>
          </a:p>
        </c:rich>
      </c:tx>
      <c:layout>
        <c:manualLayout>
          <c:xMode val="edge"/>
          <c:yMode val="edge"/>
          <c:x val="0.45593037504942929"/>
          <c:y val="9.6795260897509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60561754230066"/>
          <c:y val="0.26998220050079941"/>
          <c:w val="0.68124775144929317"/>
          <c:h val="0.54852513047937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ARCSS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345834644551812E-3"/>
                  <c:y val="3.1798253850217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29-4EF7-92A1-3B42E11A319D}"/>
                </c:ext>
              </c:extLst>
            </c:dLbl>
            <c:dLbl>
              <c:idx val="1"/>
              <c:layout>
                <c:manualLayout>
                  <c:x val="-7.5602723888130406E-3"/>
                  <c:y val="2.5107760828607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02693763746822"/>
                      <c:h val="8.9820345732645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829-4EF7-92A1-3B42E11A319D}"/>
                </c:ext>
              </c:extLst>
            </c:dLbl>
            <c:dLbl>
              <c:idx val="2"/>
              <c:layout>
                <c:manualLayout>
                  <c:x val="-3.1345834644551812E-3"/>
                  <c:y val="1.81704307715529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29-4EF7-92A1-3B42E11A319D}"/>
                </c:ext>
              </c:extLst>
            </c:dLbl>
            <c:dLbl>
              <c:idx val="3"/>
              <c:layout>
                <c:manualLayout>
                  <c:x val="0"/>
                  <c:y val="2.7255646157329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29-4EF7-92A1-3B42E11A319D}"/>
                </c:ext>
              </c:extLst>
            </c:dLbl>
            <c:dLbl>
              <c:idx val="4"/>
              <c:layout>
                <c:manualLayout>
                  <c:x val="-9.4037503933656584E-3"/>
                  <c:y val="1.3627823078664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29-4EF7-92A1-3B42E11A3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21-31</c:v>
                </c:pt>
                <c:pt idx="1">
                  <c:v>31-41 </c:v>
                </c:pt>
                <c:pt idx="2">
                  <c:v>41-51</c:v>
                </c:pt>
                <c:pt idx="3">
                  <c:v>51-61</c:v>
                </c:pt>
                <c:pt idx="4">
                  <c:v>&gt;61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0.31</c:v>
                </c:pt>
                <c:pt idx="2">
                  <c:v>0.41</c:v>
                </c:pt>
                <c:pt idx="3">
                  <c:v>0.16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8-4D22-9F31-FB65DCF18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YDCSS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733349827396705E-17"/>
                  <c:y val="1.3627823078664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29-4EF7-92A1-3B42E11A319D}"/>
                </c:ext>
              </c:extLst>
            </c:dLbl>
            <c:dLbl>
              <c:idx val="1"/>
              <c:layout>
                <c:manualLayout>
                  <c:x val="1.3090653387952615E-2"/>
                  <c:y val="2.32064741907261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29-4EF7-92A1-3B42E11A319D}"/>
                </c:ext>
              </c:extLst>
            </c:dLbl>
            <c:dLbl>
              <c:idx val="2"/>
              <c:layout>
                <c:manualLayout>
                  <c:x val="2.4930832277692484E-3"/>
                  <c:y val="2.7239621423424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29965433365479E-2"/>
                      <c:h val="6.89900825684500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29-4EF7-92A1-3B42E11A319D}"/>
                </c:ext>
              </c:extLst>
            </c:dLbl>
            <c:dLbl>
              <c:idx val="3"/>
              <c:layout>
                <c:manualLayout>
                  <c:x val="6.8924326610796055E-3"/>
                  <c:y val="1.81649875616780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9-4EF7-92A1-3B42E11A319D}"/>
                </c:ext>
              </c:extLst>
            </c:dLbl>
            <c:dLbl>
              <c:idx val="4"/>
              <c:layout>
                <c:manualLayout>
                  <c:x val="0"/>
                  <c:y val="1.3627823078664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29-4EF7-92A1-3B42E11A3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21-31</c:v>
                </c:pt>
                <c:pt idx="1">
                  <c:v>31-41 </c:v>
                </c:pt>
                <c:pt idx="2">
                  <c:v>41-51</c:v>
                </c:pt>
                <c:pt idx="3">
                  <c:v>51-61</c:v>
                </c:pt>
                <c:pt idx="4">
                  <c:v>&gt;61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0.24</c:v>
                </c:pt>
                <c:pt idx="1">
                  <c:v>0.28000000000000003</c:v>
                </c:pt>
                <c:pt idx="2">
                  <c:v>0.33</c:v>
                </c:pt>
                <c:pt idx="3">
                  <c:v>0.12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8-4D22-9F31-FB65DCF18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ADMIN 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15839013863144E-3"/>
                  <c:y val="5.4447981805001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840577152323689E-2"/>
                      <c:h val="0.12797520266980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8F-4E80-A48A-DD30AA512D95}"/>
                </c:ext>
              </c:extLst>
            </c:dLbl>
            <c:dLbl>
              <c:idx val="1"/>
              <c:layout>
                <c:manualLayout>
                  <c:x val="1.9760618665182434E-2"/>
                  <c:y val="3.17612185161115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6763857495043"/>
                      <c:h val="8.7139350291942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38F-4E80-A48A-DD30AA512D95}"/>
                </c:ext>
              </c:extLst>
            </c:dLbl>
            <c:dLbl>
              <c:idx val="2"/>
              <c:layout>
                <c:manualLayout>
                  <c:x val="8.4688365707924727E-3"/>
                  <c:y val="2.26865846543654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9229229178054E-2"/>
                      <c:h val="6.44527656375769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8F-4E80-A48A-DD30AA512D95}"/>
                </c:ext>
              </c:extLst>
            </c:dLbl>
            <c:dLbl>
              <c:idx val="3"/>
              <c:layout>
                <c:manualLayout>
                  <c:x val="8.4688365707924727E-3"/>
                  <c:y val="2.722390158523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684074386170495E-2"/>
                      <c:h val="6.89900825684500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8F-4E80-A48A-DD30AA512D95}"/>
                </c:ext>
              </c:extLst>
            </c:dLbl>
            <c:dLbl>
              <c:idx val="4"/>
              <c:layout>
                <c:manualLayout>
                  <c:x val="-5.6457799076075413E-3"/>
                  <c:y val="2.7223901585238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371740581531212E-2"/>
                      <c:h val="8.26020333610693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38F-4E80-A48A-DD30AA512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21-31</c:v>
                </c:pt>
                <c:pt idx="1">
                  <c:v>31-41 </c:v>
                </c:pt>
                <c:pt idx="2">
                  <c:v>41-51</c:v>
                </c:pt>
                <c:pt idx="3">
                  <c:v>51-61</c:v>
                </c:pt>
                <c:pt idx="4">
                  <c:v>&gt;61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0.08</c:v>
                </c:pt>
                <c:pt idx="1">
                  <c:v>0.24</c:v>
                </c:pt>
                <c:pt idx="2">
                  <c:v>0.36</c:v>
                </c:pt>
                <c:pt idx="3">
                  <c:v>0.24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F-4E80-A48A-DD30AA512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502032"/>
        <c:axId val="508194944"/>
      </c:barChart>
      <c:catAx>
        <c:axId val="38050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194944"/>
        <c:crosses val="autoZero"/>
        <c:auto val="1"/>
        <c:lblAlgn val="ctr"/>
        <c:lblOffset val="100"/>
        <c:noMultiLvlLbl val="0"/>
      </c:catAx>
      <c:valAx>
        <c:axId val="508194944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02032"/>
        <c:crosses val="autoZero"/>
        <c:crossBetween val="between"/>
        <c:majorUnit val="0.2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6966591662263689"/>
          <c:y val="0.17736371882782884"/>
          <c:w val="0.66066816675472628"/>
          <c:h val="8.2047909065023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/>
              <a:t>Years of Service</a:t>
            </a:r>
          </a:p>
        </c:rich>
      </c:tx>
      <c:layout>
        <c:manualLayout>
          <c:xMode val="edge"/>
          <c:yMode val="edge"/>
          <c:x val="0.3813612457343864"/>
          <c:y val="0.1055358311622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5262360497621"/>
          <c:y val="0.31876377616045465"/>
          <c:w val="0.8558095637810994"/>
          <c:h val="0.53905021901521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ARCSS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5222154649368014E-3"/>
                  <c:y val="2.9959150208948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09-4884-A3B0-2C593FA31817}"/>
                </c:ext>
              </c:extLst>
            </c:dLbl>
            <c:dLbl>
              <c:idx val="1"/>
              <c:layout>
                <c:manualLayout>
                  <c:x val="-1.2176672783788206E-2"/>
                  <c:y val="3.0508219048686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28477868112015"/>
                      <c:h val="0.11588470112740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0209-4884-A3B0-2C593FA31817}"/>
                </c:ext>
              </c:extLst>
            </c:dLbl>
            <c:dLbl>
              <c:idx val="2"/>
              <c:layout>
                <c:manualLayout>
                  <c:x val="2.2963656473835078E-3"/>
                  <c:y val="3.9097889202561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215221318879851E-2"/>
                      <c:h val="0.119401068264612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209-4884-A3B0-2C593FA31817}"/>
                </c:ext>
              </c:extLst>
            </c:dLbl>
            <c:dLbl>
              <c:idx val="3"/>
              <c:layout>
                <c:manualLayout>
                  <c:x val="7.4154539117569042E-3"/>
                  <c:y val="6.83707033618368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701219512195105E-2"/>
                      <c:h val="0.16906992856986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0209-4884-A3B0-2C593FA31817}"/>
                </c:ext>
              </c:extLst>
            </c:dLbl>
            <c:dLbl>
              <c:idx val="4"/>
              <c:layout>
                <c:manualLayout>
                  <c:x val="-1.4212958378780407E-16"/>
                  <c:y val="2.4187043933765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09-4884-A3B0-2C593FA31817}"/>
                </c:ext>
              </c:extLst>
            </c:dLbl>
            <c:dLbl>
              <c:idx val="5"/>
              <c:layout>
                <c:manualLayout>
                  <c:x val="-9.3896774755712828E-3"/>
                  <c:y val="6.6462210203875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17660343270103E-2"/>
                      <c:h val="0.15134151942237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209-4884-A3B0-2C593FA31817}"/>
                </c:ext>
              </c:extLst>
            </c:dLbl>
            <c:dLbl>
              <c:idx val="6"/>
              <c:layout>
                <c:manualLayout>
                  <c:x val="-3.6843157070239724E-4"/>
                  <c:y val="5.4397093943007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63482562647149E-2"/>
                      <c:h val="0.12531053798044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505-4E6A-9558-8867651172C0}"/>
                </c:ext>
              </c:extLst>
            </c:dLbl>
            <c:dLbl>
              <c:idx val="7"/>
              <c:layout>
                <c:manualLayout>
                  <c:x val="-1.8409739474375671E-4"/>
                  <c:y val="4.2578029841284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10366031481838"/>
                      <c:h val="9.57631894012962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05-4E6A-9558-886765117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0-5</c:v>
                </c:pt>
                <c:pt idx="1">
                  <c:v> 5-10</c:v>
                </c:pt>
                <c:pt idx="2">
                  <c:v> 10-15 </c:v>
                </c:pt>
                <c:pt idx="3">
                  <c:v> 15-20</c:v>
                </c:pt>
                <c:pt idx="4">
                  <c:v> 20-25</c:v>
                </c:pt>
                <c:pt idx="5">
                  <c:v> 25-30</c:v>
                </c:pt>
                <c:pt idx="6">
                  <c:v>30-35</c:v>
                </c:pt>
                <c:pt idx="7">
                  <c:v>35-40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0.21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0.21</c:v>
                </c:pt>
                <c:pt idx="5">
                  <c:v>0.05</c:v>
                </c:pt>
                <c:pt idx="6" formatCode="0.0%">
                  <c:v>3.0000000000000001E-3</c:v>
                </c:pt>
                <c:pt idx="7" formatCode="0.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9-4884-A3B0-2C593FA318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YDCSS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>
                  <a:alpha val="98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296476786946347E-3"/>
                  <c:y val="2.1369480055074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44467028003612"/>
                      <c:h val="0.119401068264612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209-4884-A3B0-2C593FA31817}"/>
                </c:ext>
              </c:extLst>
            </c:dLbl>
            <c:dLbl>
              <c:idx val="1"/>
              <c:layout>
                <c:manualLayout>
                  <c:x val="2.8229448961156279E-3"/>
                  <c:y val="6.5690502923791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409439927732611E-2"/>
                      <c:h val="0.16316045885403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09-4884-A3B0-2C593FA31817}"/>
                </c:ext>
              </c:extLst>
            </c:dLbl>
            <c:dLbl>
              <c:idx val="2"/>
              <c:layout>
                <c:manualLayout>
                  <c:x val="1.0238398807872541E-2"/>
                  <c:y val="4.17780896406065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409439927732611E-2"/>
                      <c:h val="0.104065761695747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209-4884-A3B0-2C593FA31817}"/>
                </c:ext>
              </c:extLst>
            </c:dLbl>
            <c:dLbl>
              <c:idx val="3"/>
              <c:layout>
                <c:manualLayout>
                  <c:x val="6.172580180526111E-3"/>
                  <c:y val="7.709764072564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86495031616963E-2"/>
                      <c:h val="0.17497939828569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09-4884-A3B0-2C593FA31817}"/>
                </c:ext>
              </c:extLst>
            </c:dLbl>
            <c:dLbl>
              <c:idx val="4"/>
              <c:layout>
                <c:manualLayout>
                  <c:x val="1.0765098955053717E-2"/>
                  <c:y val="3.62805659006482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86495031616977E-2"/>
                      <c:h val="0.104065761695747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209-4884-A3B0-2C593FA31817}"/>
                </c:ext>
              </c:extLst>
            </c:dLbl>
            <c:dLbl>
              <c:idx val="5"/>
              <c:layout>
                <c:manualLayout>
                  <c:x val="3.8661636802240175E-3"/>
                  <c:y val="4.2383829628201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86495031616977E-2"/>
                      <c:h val="0.104065761695747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09-4884-A3B0-2C593FA3181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05-4E6A-9558-8867651172C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05-4E6A-9558-886765117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0-5</c:v>
                </c:pt>
                <c:pt idx="1">
                  <c:v> 5-10</c:v>
                </c:pt>
                <c:pt idx="2">
                  <c:v> 10-15 </c:v>
                </c:pt>
                <c:pt idx="3">
                  <c:v> 15-20</c:v>
                </c:pt>
                <c:pt idx="4">
                  <c:v> 20-25</c:v>
                </c:pt>
                <c:pt idx="5">
                  <c:v> 25-30</c:v>
                </c:pt>
                <c:pt idx="6">
                  <c:v>30-35</c:v>
                </c:pt>
                <c:pt idx="7">
                  <c:v>35-40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0.42</c:v>
                </c:pt>
                <c:pt idx="1">
                  <c:v>0.12</c:v>
                </c:pt>
                <c:pt idx="2">
                  <c:v>0.1</c:v>
                </c:pt>
                <c:pt idx="3">
                  <c:v>0.2</c:v>
                </c:pt>
                <c:pt idx="4">
                  <c:v>0.12</c:v>
                </c:pt>
                <c:pt idx="5">
                  <c:v>0.04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9-4884-A3B0-2C593FA318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ADMIN 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035607159127395E-2"/>
                  <c:y val="3.7274700848513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078586738168277E-2"/>
                      <c:h val="0.11931034955060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5A-40EA-A2F5-018175D235AB}"/>
                </c:ext>
              </c:extLst>
            </c:dLbl>
            <c:dLbl>
              <c:idx val="1"/>
              <c:layout>
                <c:manualLayout>
                  <c:x val="9.0213642954764372E-3"/>
                  <c:y val="3.10622507070942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085708169993757E-2"/>
                      <c:h val="9.44605489849247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35A-40EA-A2F5-018175D235AB}"/>
                </c:ext>
              </c:extLst>
            </c:dLbl>
            <c:dLbl>
              <c:idx val="2"/>
              <c:layout>
                <c:manualLayout>
                  <c:x val="1.8042728590952874E-2"/>
                  <c:y val="3.7274700848513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5A-40EA-A2F5-018175D235AB}"/>
                </c:ext>
              </c:extLst>
            </c:dLbl>
            <c:dLbl>
              <c:idx val="3"/>
              <c:layout>
                <c:manualLayout>
                  <c:x val="1.2028485727301915E-2"/>
                  <c:y val="3.10622507070942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A-40EA-A2F5-018175D235AB}"/>
                </c:ext>
              </c:extLst>
            </c:dLbl>
            <c:dLbl>
              <c:idx val="4"/>
              <c:layout>
                <c:manualLayout>
                  <c:x val="2.405697145460383E-2"/>
                  <c:y val="-6.2124501414188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5A-40EA-A2F5-018175D235AB}"/>
                </c:ext>
              </c:extLst>
            </c:dLbl>
            <c:dLbl>
              <c:idx val="5"/>
              <c:layout>
                <c:manualLayout>
                  <c:x val="9.0213642954763262E-3"/>
                  <c:y val="1.242490028283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A-40EA-A2F5-018175D235AB}"/>
                </c:ext>
              </c:extLst>
            </c:dLbl>
            <c:dLbl>
              <c:idx val="6"/>
              <c:layout>
                <c:manualLayout>
                  <c:x val="-3.0071214318255894E-3"/>
                  <c:y val="1.24249002828375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A-40EA-A2F5-018175D235AB}"/>
                </c:ext>
              </c:extLst>
            </c:dLbl>
            <c:dLbl>
              <c:idx val="7"/>
              <c:layout>
                <c:manualLayout>
                  <c:x val="-3.0071214318255894E-3"/>
                  <c:y val="1.24249002828375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5A-40EA-A2F5-018175D23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0-5</c:v>
                </c:pt>
                <c:pt idx="1">
                  <c:v> 5-10</c:v>
                </c:pt>
                <c:pt idx="2">
                  <c:v> 10-15 </c:v>
                </c:pt>
                <c:pt idx="3">
                  <c:v> 15-20</c:v>
                </c:pt>
                <c:pt idx="4">
                  <c:v> 20-25</c:v>
                </c:pt>
                <c:pt idx="5">
                  <c:v> 25-30</c:v>
                </c:pt>
                <c:pt idx="6">
                  <c:v>30-35</c:v>
                </c:pt>
                <c:pt idx="7">
                  <c:v>35-40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0.26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0.13</c:v>
                </c:pt>
                <c:pt idx="5">
                  <c:v>0.06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A-40EA-A2F5-018175D23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556864"/>
        <c:axId val="375806656"/>
      </c:barChart>
      <c:catAx>
        <c:axId val="37155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06656"/>
        <c:crosses val="autoZero"/>
        <c:auto val="1"/>
        <c:lblAlgn val="ctr"/>
        <c:lblOffset val="100"/>
        <c:noMultiLvlLbl val="0"/>
      </c:catAx>
      <c:valAx>
        <c:axId val="37580665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56864"/>
        <c:crosses val="autoZero"/>
        <c:crossBetween val="between"/>
        <c:majorUnit val="0.2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7517808315187999"/>
          <c:y val="0.23663222588664387"/>
          <c:w val="0.64368205160856351"/>
          <c:h val="0.11537447105025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Division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CF0-460C-A3E3-E0420F3F47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0-460C-A3E3-E0420F3F47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0-460C-A3E3-E0420F3F47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0-460C-A3E3-E0420F3F47F9}"/>
                </c:ext>
              </c:extLst>
            </c:dLbl>
            <c:dLbl>
              <c:idx val="1"/>
              <c:layout>
                <c:manualLayout>
                  <c:x val="0.14639619876752435"/>
                  <c:y val="-0.146164127020319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0-460C-A3E3-E0420F3F47F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0-460C-A3E3-E0420F3F4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ARCSS</c:v>
                </c:pt>
                <c:pt idx="1">
                  <c:v>YDCSS</c:v>
                </c:pt>
                <c:pt idx="2">
                  <c:v>ADMIN SERVICES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366</c:v>
                </c:pt>
                <c:pt idx="1">
                  <c:v>459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0-460C-A3E3-E0420F3F4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44193907579738"/>
          <c:y val="0.13259668508287292"/>
          <c:w val="0.80430684800763541"/>
          <c:h val="0.79109484242646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AMIND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D0-4F1F-A7D8-24D7BEE6EAE0}"/>
                </c:ext>
              </c:extLst>
            </c:dLbl>
            <c:dLbl>
              <c:idx val="1"/>
              <c:layout>
                <c:manualLayout>
                  <c:x val="2.5252525252525255E-3"/>
                  <c:y val="-7.8926598263614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5-477D-AE73-06E9CE79C7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0-4F1F-A7D8-24D7BEE6E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Admin Services (N=72)</c:v>
                </c:pt>
                <c:pt idx="1">
                  <c:v>YDCSS (N=459)</c:v>
                </c:pt>
                <c:pt idx="2">
                  <c:v>ARCSS* (N= 366)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6.0000000000000001E-3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2-4908-8395-2B8D06157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Admin Services (N=72)</c:v>
                </c:pt>
                <c:pt idx="1">
                  <c:v>YDCSS (N=459)</c:v>
                </c:pt>
                <c:pt idx="2">
                  <c:v>ARCSS* (N= 366)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</c:v>
                </c:pt>
                <c:pt idx="1">
                  <c:v>0.09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2-4908-8395-2B8D061577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Admin Services (N=72)</c:v>
                </c:pt>
                <c:pt idx="1">
                  <c:v>YDCSS (N=459)</c:v>
                </c:pt>
                <c:pt idx="2">
                  <c:v>ARCSS* (N= 366)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0.08</c:v>
                </c:pt>
                <c:pt idx="1">
                  <c:v>0.1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2-4908-8395-2B8D061577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Admin Services (N=72)</c:v>
                </c:pt>
                <c:pt idx="1">
                  <c:v>YDCSS (N=459)</c:v>
                </c:pt>
                <c:pt idx="2">
                  <c:v>ARCSS* (N= 366)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0.26</c:v>
                </c:pt>
                <c:pt idx="1">
                  <c:v>0.56000000000000005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2-4908-8395-2B8D061577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PACIF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Admin Services (N=72)</c:v>
                </c:pt>
                <c:pt idx="1">
                  <c:v>YDCSS (N=459)</c:v>
                </c:pt>
                <c:pt idx="2">
                  <c:v>ARCSS* (N= 366)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0.02</c:v>
                </c:pt>
                <c:pt idx="1">
                  <c:v>0.02</c:v>
                </c:pt>
                <c:pt idx="2" formatCode="0.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2-4908-8395-2B8D061577E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Admin Services (N=72)</c:v>
                </c:pt>
                <c:pt idx="1">
                  <c:v>YDCSS (N=459)</c:v>
                </c:pt>
                <c:pt idx="2">
                  <c:v>ARCSS* (N= 366)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0.39</c:v>
                </c:pt>
                <c:pt idx="1">
                  <c:v>0.22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E-4F5A-BAFF-411280750D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7172447"/>
        <c:axId val="987149407"/>
      </c:barChart>
      <c:catAx>
        <c:axId val="9871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49407"/>
        <c:crosses val="autoZero"/>
        <c:auto val="1"/>
        <c:lblAlgn val="ctr"/>
        <c:lblOffset val="100"/>
        <c:noMultiLvlLbl val="0"/>
      </c:catAx>
      <c:valAx>
        <c:axId val="987149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6719160104987"/>
          <c:y val="0.10418310970797158"/>
          <c:w val="0.80430684800763541"/>
          <c:h val="0.79109484242646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ADMINISTRATIVE SERVICES (N=72)</c:v>
                </c:pt>
                <c:pt idx="1">
                  <c:v>YDCSS (N=459)</c:v>
                </c:pt>
                <c:pt idx="2">
                  <c:v>ARCSS (N= 366)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0.22</c:v>
                </c:pt>
                <c:pt idx="1">
                  <c:v>0.46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2-4908-8395-2B8D06157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3.7878787878786952E-3"/>
                  <c:y val="-6.3141278610891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5B-4F2E-9CE4-343BC4B95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ADMINISTRATIVE SERVICES (N=72)</c:v>
                </c:pt>
                <c:pt idx="1">
                  <c:v>YDCSS (N=459)</c:v>
                </c:pt>
                <c:pt idx="2">
                  <c:v>ARCSS (N= 366)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0.78</c:v>
                </c:pt>
                <c:pt idx="1">
                  <c:v>0.54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2-4908-8395-2B8D061577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7172447"/>
        <c:axId val="987149407"/>
      </c:barChart>
      <c:catAx>
        <c:axId val="9871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49407"/>
        <c:crosses val="autoZero"/>
        <c:auto val="1"/>
        <c:lblAlgn val="ctr"/>
        <c:lblOffset val="100"/>
        <c:noMultiLvlLbl val="0"/>
      </c:catAx>
      <c:valAx>
        <c:axId val="987149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1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Years of County Service</a:t>
            </a:r>
          </a:p>
        </c:rich>
      </c:tx>
      <c:layout>
        <c:manualLayout>
          <c:xMode val="edge"/>
          <c:yMode val="edge"/>
          <c:x val="0.298819259402788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4365264"/>
        <c:axId val="1750211040"/>
      </c:barChart>
      <c:catAx>
        <c:axId val="14543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11040"/>
        <c:crosses val="autoZero"/>
        <c:auto val="1"/>
        <c:lblAlgn val="ctr"/>
        <c:lblOffset val="100"/>
        <c:noMultiLvlLbl val="0"/>
      </c:catAx>
      <c:valAx>
        <c:axId val="17502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36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 (002).xlsx] Years of Service!PivotTable2</c:name>
    <c:fmtId val="46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Years of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025767702284074"/>
          <c:y val="0.26270211593921128"/>
          <c:w val="0.84440972444501339"/>
          <c:h val="0.6075705380577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Years of Service'!$B$3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1291779584462511E-2"/>
                  <c:y val="1.929012345679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AB-45A1-8BEE-888E074BE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Years of Service'!$A$4:$A$12</c:f>
              <c:strCache>
                <c:ptCount val="8"/>
                <c:pt idx="0">
                  <c:v>0-5</c:v>
                </c:pt>
                <c:pt idx="1">
                  <c:v>5-10</c:v>
                </c:pt>
                <c:pt idx="2">
                  <c:v>10-15</c:v>
                </c:pt>
                <c:pt idx="3">
                  <c:v>15-20</c:v>
                </c:pt>
                <c:pt idx="4">
                  <c:v>20-25</c:v>
                </c:pt>
                <c:pt idx="5">
                  <c:v>25-30</c:v>
                </c:pt>
                <c:pt idx="6">
                  <c:v>30-35</c:v>
                </c:pt>
                <c:pt idx="7">
                  <c:v>35-40</c:v>
                </c:pt>
              </c:strCache>
            </c:strRef>
          </c:cat>
          <c:val>
            <c:numRef>
              <c:f>' Years of Service'!$B$4:$B$12</c:f>
              <c:numCache>
                <c:formatCode>General</c:formatCode>
                <c:ptCount val="8"/>
                <c:pt idx="0">
                  <c:v>288</c:v>
                </c:pt>
                <c:pt idx="1">
                  <c:v>119</c:v>
                </c:pt>
                <c:pt idx="2">
                  <c:v>106</c:v>
                </c:pt>
                <c:pt idx="3">
                  <c:v>196</c:v>
                </c:pt>
                <c:pt idx="4">
                  <c:v>142</c:v>
                </c:pt>
                <c:pt idx="5">
                  <c:v>41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1-4920-98AB-191F3A3ED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7"/>
        <c:axId val="1439038064"/>
        <c:axId val="313993199"/>
      </c:barChart>
      <c:catAx>
        <c:axId val="143903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993199"/>
        <c:crosses val="autoZero"/>
        <c:auto val="1"/>
        <c:lblAlgn val="ctr"/>
        <c:lblOffset val="100"/>
        <c:noMultiLvlLbl val="0"/>
      </c:catAx>
      <c:valAx>
        <c:axId val="313993199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038064"/>
        <c:crosses val="autoZero"/>
        <c:crossBetween val="between"/>
        <c:majorUnit val="100"/>
      </c:valAx>
      <c:spPr>
        <a:noFill/>
        <a:ln w="0"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SD_HR_EE_YRS_SERV_DEMOGRAPHIC_751069491 - 2024 - final.xlsx]All Ethinc Group!PivotTable2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7119335169438298E-2"/>
          <c:y val="0.2112402168068454"/>
          <c:w val="0.79105695162549661"/>
          <c:h val="0.66652463472759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 Ethinc Group'!$B$3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Ethinc Group'!$A$4:$A$10</c:f>
              <c:strCache>
                <c:ptCount val="6"/>
                <c:pt idx="0">
                  <c:v>AMIND</c:v>
                </c:pt>
                <c:pt idx="1">
                  <c:v>ASIAN</c:v>
                </c:pt>
                <c:pt idx="2">
                  <c:v>BLACK</c:v>
                </c:pt>
                <c:pt idx="3">
                  <c:v>HISPA</c:v>
                </c:pt>
                <c:pt idx="4">
                  <c:v>PACIF</c:v>
                </c:pt>
                <c:pt idx="5">
                  <c:v>WHITE</c:v>
                </c:pt>
              </c:strCache>
            </c:strRef>
          </c:cat>
          <c:val>
            <c:numRef>
              <c:f>'All Ethinc Group'!$B$4:$B$10</c:f>
              <c:numCache>
                <c:formatCode>General</c:formatCode>
                <c:ptCount val="6"/>
                <c:pt idx="0">
                  <c:v>5</c:v>
                </c:pt>
                <c:pt idx="1">
                  <c:v>106</c:v>
                </c:pt>
                <c:pt idx="2">
                  <c:v>82</c:v>
                </c:pt>
                <c:pt idx="3">
                  <c:v>433</c:v>
                </c:pt>
                <c:pt idx="4">
                  <c:v>11</c:v>
                </c:pt>
                <c:pt idx="5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B-4685-8572-20B07A8C7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806512"/>
        <c:axId val="1611476528"/>
      </c:barChart>
      <c:catAx>
        <c:axId val="143580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476528"/>
        <c:crosses val="autoZero"/>
        <c:auto val="1"/>
        <c:lblAlgn val="ctr"/>
        <c:lblOffset val="100"/>
        <c:noMultiLvlLbl val="0"/>
      </c:catAx>
      <c:valAx>
        <c:axId val="1611476528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806512"/>
        <c:crosses val="autoZero"/>
        <c:crossBetween val="between"/>
        <c:majorUnit val="100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SD_HR_EE_YRS_SERV_DEMOGRAPHIC_751069491 - 2024 - final.xlsx]Age!PivotTable2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5259529107896299E-2"/>
          <c:y val="0.24285511580512609"/>
          <c:w val="0.8212648126569605"/>
          <c:h val="0.63490973572931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Age!$B$3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6.121477554746088E-17"/>
                  <c:y val="1.580744949914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E0-4050-8C3C-372AE39EA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Age!$A$4:$A$9</c:f>
              <c:strCache>
                <c:ptCount val="5"/>
                <c:pt idx="0">
                  <c:v>21-31</c:v>
                </c:pt>
                <c:pt idx="1">
                  <c:v>31-41</c:v>
                </c:pt>
                <c:pt idx="2">
                  <c:v>41-51</c:v>
                </c:pt>
                <c:pt idx="3">
                  <c:v>51-61</c:v>
                </c:pt>
                <c:pt idx="4">
                  <c:v>&gt;61</c:v>
                </c:pt>
              </c:strCache>
            </c:strRef>
          </c:cat>
          <c:val>
            <c:numRef>
              <c:f>Age!$B$4:$B$9</c:f>
              <c:numCache>
                <c:formatCode>General</c:formatCode>
                <c:ptCount val="5"/>
                <c:pt idx="0">
                  <c:v>145</c:v>
                </c:pt>
                <c:pt idx="1">
                  <c:v>257</c:v>
                </c:pt>
                <c:pt idx="2">
                  <c:v>329</c:v>
                </c:pt>
                <c:pt idx="3">
                  <c:v>127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E-4F5E-B816-ABF5F0B12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3277136"/>
        <c:axId val="1611604000"/>
      </c:barChart>
      <c:catAx>
        <c:axId val="206327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604000"/>
        <c:crosses val="autoZero"/>
        <c:auto val="1"/>
        <c:lblAlgn val="ctr"/>
        <c:lblOffset val="100"/>
        <c:noMultiLvlLbl val="0"/>
      </c:catAx>
      <c:valAx>
        <c:axId val="161160400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277136"/>
        <c:crosses val="autoZero"/>
        <c:crossBetween val="between"/>
        <c:majorUnit val="100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7010057129408"/>
          <c:y val="0.20783042895001919"/>
          <c:w val="0.95622673586256268"/>
          <c:h val="0.61259269133679239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37072"/>
        <c:axId val="1043114720"/>
      </c:barChart>
      <c:catAx>
        <c:axId val="10340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114720"/>
        <c:crosses val="autoZero"/>
        <c:auto val="1"/>
        <c:lblAlgn val="ctr"/>
        <c:lblOffset val="100"/>
        <c:noMultiLvlLbl val="0"/>
      </c:catAx>
      <c:valAx>
        <c:axId val="10431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3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Years of County Service</a:t>
            </a:r>
          </a:p>
        </c:rich>
      </c:tx>
      <c:layout>
        <c:manualLayout>
          <c:xMode val="edge"/>
          <c:yMode val="edge"/>
          <c:x val="0.298819259402788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4365264"/>
        <c:axId val="1750211040"/>
      </c:barChart>
      <c:catAx>
        <c:axId val="14543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211040"/>
        <c:crosses val="autoZero"/>
        <c:auto val="1"/>
        <c:lblAlgn val="ctr"/>
        <c:lblOffset val="100"/>
        <c:noMultiLvlLbl val="0"/>
      </c:catAx>
      <c:valAx>
        <c:axId val="17502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36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0.05781</cdr:x>
      <cdr:y>0.78183</cdr:y>
    </cdr:from>
    <cdr:to>
      <cdr:x>0.23797</cdr:x>
      <cdr:y>0.84304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2023368B-721C-5975-08BD-E27C6D7DEF8F}"/>
            </a:ext>
          </a:extLst>
        </cdr:cNvPr>
        <cdr:cNvSpPr txBox="1"/>
      </cdr:nvSpPr>
      <cdr:spPr>
        <a:xfrm xmlns:a="http://schemas.openxmlformats.org/drawingml/2006/main">
          <a:off x="581497" y="3145091"/>
          <a:ext cx="181208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tx1">
                  <a:lumMod val="75000"/>
                  <a:lumOff val="25000"/>
                </a:schemeClr>
              </a:solidFill>
            </a:rPr>
            <a:t>(Excludes Retirees)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DF73CAE-578F-42E3-BA6B-8D369EA6E974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A97FC17-18EA-48BB-B368-BBF161D9E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2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75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6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4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15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9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7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1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3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/>
              <a:t>Management: </a:t>
            </a:r>
            <a:r>
              <a:rPr lang="en-US" dirty="0"/>
              <a:t>Division Chief, Probation; Group Program Manager (Dr. Herberman);</a:t>
            </a:r>
            <a:r>
              <a:rPr lang="en-US" u="none" dirty="0"/>
              <a:t> </a:t>
            </a:r>
            <a:r>
              <a:rPr lang="en-US" dirty="0"/>
              <a:t>Information Technology Princpl; Manager, Probation Prog </a:t>
            </a:r>
            <a:r>
              <a:rPr lang="en-US" dirty="0" err="1"/>
              <a:t>Planng</a:t>
            </a:r>
            <a:r>
              <a:rPr lang="en-US" dirty="0"/>
              <a:t>; Asst Chief Probation Officer; Chief Probation Officer; Dep Chief Probation Officer; </a:t>
            </a:r>
            <a:r>
              <a:rPr lang="en-US" u="none" dirty="0"/>
              <a:t>Manager, Prob Fiscal &amp; Inf Svc; Department Budget Mgr. 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b="1" dirty="0"/>
              <a:t>Sworn: </a:t>
            </a:r>
            <a:r>
              <a:rPr lang="en-US" dirty="0"/>
              <a:t>Dep Probation Officer; Sr Probation Officer; Supv Probation Officer 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b="1" dirty="0"/>
              <a:t>Non-Sworn:</a:t>
            </a:r>
            <a:r>
              <a:rPr lang="en-US" dirty="0"/>
              <a:t> Accounting Technician; Admin Analyst I; Admin Analyst II; Admin Analyst III; Admin Secretary II; Admin Secretary III; Admin Secretary IV; Alcohol &amp; Drug Prog Spec; Assoc Accountant; Behavioral Health Program Manager, Correctional Counselor; Departmental HR Officer; Departmental Safety Coordinator, Detention Processing Supv; Detentions Information Asst; Detentions Processing Tech; Human Resources Assistant; Human Resources Specialist; Information Technology Analyst; Information Technology Principal; Laundry Worker; Mail Clerk Driver; Mail Clerk Driver AL; Office Support Specialist; Operations Research Analyst; Probation Aide; Probation Operations Support Manager; Program Coordinator; Public Health Nurse; Records Clerk; Sr Accountant; Sr DHRO; Sr Office Assistant; Sr Storekeeper; Storekeeper; Staff Accountant; Staff Development Specialist; Supv Office Assistant.</a:t>
            </a:r>
          </a:p>
          <a:p>
            <a:pPr defTabSz="9332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8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/>
              <a:t>Sworn:  </a:t>
            </a:r>
            <a:r>
              <a:rPr lang="en-US" dirty="0"/>
              <a:t>Dep Probation Officer; Sr Probation Officer; Supv Probation Officer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6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/>
              <a:t>Professional Staff:</a:t>
            </a:r>
            <a:r>
              <a:rPr lang="en-US" dirty="0"/>
              <a:t> Accounting Technician; Admin Analyst I; Admin Analyst II; Admin Analyst III; Admin Secretary II; Admin Secretary III; Admin Secretary IV; Alcohol &amp; Drug Prog Spec; Assoc Accountant; Behavioral </a:t>
            </a:r>
            <a:r>
              <a:rPr lang="en-US" dirty="0" err="1"/>
              <a:t>Hlth</a:t>
            </a:r>
            <a:r>
              <a:rPr lang="en-US" dirty="0"/>
              <a:t> Program </a:t>
            </a:r>
            <a:r>
              <a:rPr lang="en-US" dirty="0" err="1"/>
              <a:t>Mgr</a:t>
            </a:r>
            <a:r>
              <a:rPr lang="en-US" dirty="0"/>
              <a:t>; Correctional Counselor,  Departmental HR Office ; Departmental Safety Coord,  Detention Processing Supv; Detentions Information Asst; Detentions Processing Tech; Human Resources Assistant; Human Resources Specialist; Information Technology Analyst; Information Technology Principal; Laundry Worker; Mail Clerk Driver; Mail Clerk Driver AL; Office Support Specialist; Operations Research Analyst; Principal Accountant; Probation Aide; Probation Operations Support Manager; Program Coordinator; Public Health Nurse; Records Clerk; Sr Accountant; Sr. DHRO; Sr Office Assistant; Sr Storekeeper; Staff Accountant; Storekeeper; </a:t>
            </a:r>
            <a:r>
              <a:rPr lang="en-US" dirty="0" err="1"/>
              <a:t>Supv</a:t>
            </a:r>
            <a:r>
              <a:rPr lang="en-US" dirty="0"/>
              <a:t> Office Assistant, Staff Development Specialist; Program Coordinator, Public Outreach Specialist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6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Management: </a:t>
            </a:r>
            <a:r>
              <a:rPr lang="en-US" dirty="0"/>
              <a:t>Division Chief, Probation; Group Program Manager (Dr. Herberman); Manager, Probation Prog Planning; Mgr., Probation Fiscal &amp; Info Services, Asst Chief Probation Officer; Chief Probation Officer; Dep Chief Probation Officer;  Department Budget Mgr.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1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FC17-18EA-48BB-B368-BBF161D9EA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9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6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7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0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9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7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4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3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8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4C7EC1-E065-4421-8B6D-4AB1616406FB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CA8583-2E20-48EE-87ED-B6DB1A5429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9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3.xml"/><Relationship Id="rId7" Type="http://schemas.openxmlformats.org/officeDocument/2006/relationships/hyperlink" Target="https://pixabay.com/en/female-woman-stick-figure-symbol-29409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hart" Target="../charts/chart7.xml"/><Relationship Id="rId5" Type="http://schemas.openxmlformats.org/officeDocument/2006/relationships/hyperlink" Target="http://commons.uncyclomedia.org/wiki/image:aiga_toilet_men_.svg" TargetMode="External"/><Relationship Id="rId10" Type="http://schemas.openxmlformats.org/officeDocument/2006/relationships/chart" Target="../charts/chart6.xml"/><Relationship Id="rId4" Type="http://schemas.openxmlformats.org/officeDocument/2006/relationships/image" Target="../media/image4.png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8.xml"/><Relationship Id="rId7" Type="http://schemas.openxmlformats.org/officeDocument/2006/relationships/hyperlink" Target="https://pixabay.com/en/female-woman-stick-figure-symbol-29409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hart" Target="../charts/chart12.xml"/><Relationship Id="rId5" Type="http://schemas.openxmlformats.org/officeDocument/2006/relationships/hyperlink" Target="http://commons.uncyclomedia.org/wiki/image:aiga_toilet_men_.svg" TargetMode="External"/><Relationship Id="rId10" Type="http://schemas.openxmlformats.org/officeDocument/2006/relationships/chart" Target="../charts/chart11.xml"/><Relationship Id="rId4" Type="http://schemas.openxmlformats.org/officeDocument/2006/relationships/image" Target="../media/image4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3.xml"/><Relationship Id="rId7" Type="http://schemas.openxmlformats.org/officeDocument/2006/relationships/hyperlink" Target="https://pixabay.com/en/female-woman-stick-figure-symbol-29409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commons.uncyclomedia.org/wiki/image:aiga_toilet_men_.svg" TargetMode="External"/><Relationship Id="rId10" Type="http://schemas.openxmlformats.org/officeDocument/2006/relationships/chart" Target="../charts/chart16.xml"/><Relationship Id="rId4" Type="http://schemas.openxmlformats.org/officeDocument/2006/relationships/image" Target="../media/image4.png"/><Relationship Id="rId9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female-woman-stick-figure-symbol-294094/" TargetMode="External"/><Relationship Id="rId13" Type="http://schemas.openxmlformats.org/officeDocument/2006/relationships/chart" Target="../charts/chart23.xml"/><Relationship Id="rId3" Type="http://schemas.openxmlformats.org/officeDocument/2006/relationships/chart" Target="../charts/chart17.xml"/><Relationship Id="rId7" Type="http://schemas.openxmlformats.org/officeDocument/2006/relationships/image" Target="../media/image5.png"/><Relationship Id="rId12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uncyclomedia.org/wiki/image:aiga_toilet_men_.svg" TargetMode="External"/><Relationship Id="rId11" Type="http://schemas.openxmlformats.org/officeDocument/2006/relationships/chart" Target="../charts/chart21.xml"/><Relationship Id="rId5" Type="http://schemas.openxmlformats.org/officeDocument/2006/relationships/image" Target="../media/image4.png"/><Relationship Id="rId10" Type="http://schemas.openxmlformats.org/officeDocument/2006/relationships/chart" Target="../charts/chart20.xml"/><Relationship Id="rId4" Type="http://schemas.openxmlformats.org/officeDocument/2006/relationships/chart" Target="../charts/chart18.xml"/><Relationship Id="rId9" Type="http://schemas.openxmlformats.org/officeDocument/2006/relationships/chart" Target="../charts/chart19.xml"/><Relationship Id="rId14" Type="http://schemas.openxmlformats.org/officeDocument/2006/relationships/chart" Target="../charts/char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080" y="1643636"/>
            <a:ext cx="9093839" cy="2251215"/>
          </a:xfrm>
        </p:spPr>
        <p:txBody>
          <a:bodyPr>
            <a:normAutofit/>
          </a:bodyPr>
          <a:lstStyle/>
          <a:p>
            <a:pPr algn="ctr"/>
            <a:r>
              <a:rPr lang="en-US" sz="7400" dirty="0"/>
              <a:t>Probation Department Diversity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7989" y="4743670"/>
            <a:ext cx="2403373" cy="1143000"/>
          </a:xfrm>
        </p:spPr>
        <p:txBody>
          <a:bodyPr>
            <a:normAutofit/>
          </a:bodyPr>
          <a:lstStyle/>
          <a:p>
            <a:r>
              <a:rPr lang="en-US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74394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971C-A352-D3AA-A29B-40D2EE45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Armed and Non-Armed Officers </a:t>
            </a:r>
            <a:br>
              <a:rPr lang="en-US" sz="4000" dirty="0"/>
            </a:br>
            <a:r>
              <a:rPr lang="en-US" sz="4000" dirty="0"/>
              <a:t>Race/Ethnicity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6C417F-EE7F-1AD3-A453-49A15F846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46627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BEC36E-0BBD-4D17-73D1-8784D3FFAED2}"/>
              </a:ext>
            </a:extLst>
          </p:cNvPr>
          <p:cNvSpPr txBox="1"/>
          <p:nvPr/>
        </p:nvSpPr>
        <p:spPr>
          <a:xfrm>
            <a:off x="10881908" y="5977891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226765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971C-A352-D3AA-A29B-40D2EE45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Armed and Non-Armed Officers </a:t>
            </a:r>
            <a:br>
              <a:rPr lang="en-US" sz="4000" dirty="0"/>
            </a:br>
            <a:r>
              <a:rPr lang="en-US" sz="4000" dirty="0"/>
              <a:t>Gender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6C417F-EE7F-1AD3-A453-49A15F846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71929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563D72-D4A3-7F2D-DE95-219A3D1057AC}"/>
              </a:ext>
            </a:extLst>
          </p:cNvPr>
          <p:cNvSpPr txBox="1"/>
          <p:nvPr/>
        </p:nvSpPr>
        <p:spPr>
          <a:xfrm>
            <a:off x="10775890" y="5977891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264120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0A7C-B6E7-7C76-3148-1E3C04D3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77" y="-131556"/>
            <a:ext cx="10058400" cy="165204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ARCSS, YDCSS, &amp; Admin Services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5875E78-4DA7-6820-03A2-B0C1A660E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595784"/>
              </p:ext>
            </p:extLst>
          </p:nvPr>
        </p:nvGraphicFramePr>
        <p:xfrm>
          <a:off x="102585" y="2464552"/>
          <a:ext cx="5254506" cy="317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60D51260-D85D-A813-DD41-66A884706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856117"/>
              </p:ext>
            </p:extLst>
          </p:nvPr>
        </p:nvGraphicFramePr>
        <p:xfrm>
          <a:off x="6834911" y="2464552"/>
          <a:ext cx="5212080" cy="317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B77780-2671-8A14-BEEF-A3D7B079F137}"/>
              </a:ext>
            </a:extLst>
          </p:cNvPr>
          <p:cNvSpPr txBox="1"/>
          <p:nvPr/>
        </p:nvSpPr>
        <p:spPr>
          <a:xfrm>
            <a:off x="9165823" y="6076820"/>
            <a:ext cx="2754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Totals may not equal 100% due to rounding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D3F61-0A95-0964-C419-4D70D955B791}"/>
              </a:ext>
            </a:extLst>
          </p:cNvPr>
          <p:cNvSpPr txBox="1"/>
          <p:nvPr/>
        </p:nvSpPr>
        <p:spPr>
          <a:xfrm>
            <a:off x="10481336" y="5838178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7DE1620-CED4-DA1B-BD99-F225DA709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951224"/>
              </p:ext>
            </p:extLst>
          </p:nvPr>
        </p:nvGraphicFramePr>
        <p:xfrm>
          <a:off x="4398449" y="1881195"/>
          <a:ext cx="3395101" cy="252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000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971C-A352-D3AA-A29B-40D2EE45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3200" dirty="0"/>
              <a:t>ARCSS, YDCSS, &amp; Admin Services </a:t>
            </a:r>
            <a:br>
              <a:rPr lang="en-US" sz="3200" dirty="0"/>
            </a:br>
            <a:r>
              <a:rPr lang="en-US" sz="3200" dirty="0"/>
              <a:t>Race/Ethnicity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6C417F-EE7F-1AD3-A453-49A15F846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327850"/>
              </p:ext>
            </p:extLst>
          </p:nvPr>
        </p:nvGraphicFramePr>
        <p:xfrm>
          <a:off x="1097280" y="1853947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2F0DF-F976-8AA7-5F4A-E46E18FB3162}"/>
              </a:ext>
            </a:extLst>
          </p:cNvPr>
          <p:cNvSpPr txBox="1"/>
          <p:nvPr/>
        </p:nvSpPr>
        <p:spPr>
          <a:xfrm>
            <a:off x="9144000" y="6101833"/>
            <a:ext cx="29217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 </a:t>
            </a:r>
            <a:r>
              <a:rPr lang="en-US" sz="1100" dirty="0"/>
              <a:t>Totals may not equal 100% due to rounding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D0216-099C-1248-1DEE-C62B4E3301FF}"/>
              </a:ext>
            </a:extLst>
          </p:cNvPr>
          <p:cNvSpPr txBox="1"/>
          <p:nvPr/>
        </p:nvSpPr>
        <p:spPr>
          <a:xfrm>
            <a:off x="10604896" y="5876672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232306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971C-A352-D3AA-A29B-40D2EE45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ARCSS, YDCSS, &amp; Admin Services </a:t>
            </a:r>
            <a:br>
              <a:rPr lang="en-US" sz="3200" dirty="0"/>
            </a:br>
            <a:r>
              <a:rPr lang="en-US" sz="3200" dirty="0"/>
              <a:t>Gender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6C417F-EE7F-1AD3-A453-49A15F846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91725"/>
              </p:ext>
            </p:extLst>
          </p:nvPr>
        </p:nvGraphicFramePr>
        <p:xfrm>
          <a:off x="1097280" y="18208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2A1E6-CFA1-FA60-8955-A88F3DD7798B}"/>
              </a:ext>
            </a:extLst>
          </p:cNvPr>
          <p:cNvSpPr txBox="1"/>
          <p:nvPr/>
        </p:nvSpPr>
        <p:spPr>
          <a:xfrm>
            <a:off x="10510847" y="5977891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24505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240" y="377072"/>
            <a:ext cx="10058400" cy="1334008"/>
          </a:xfrm>
        </p:spPr>
        <p:txBody>
          <a:bodyPr anchor="ctr"/>
          <a:lstStyle/>
          <a:p>
            <a:pPr algn="ctr"/>
            <a:r>
              <a:rPr lang="en-US" dirty="0"/>
              <a:t>County All Staff 2022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89668E8A-85B8-7F08-561A-29218CD04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21131"/>
              </p:ext>
            </p:extLst>
          </p:nvPr>
        </p:nvGraphicFramePr>
        <p:xfrm>
          <a:off x="84338" y="4962254"/>
          <a:ext cx="12023324" cy="822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22219">
                  <a:extLst>
                    <a:ext uri="{9D8B030D-6E8A-4147-A177-3AD203B41FA5}">
                      <a16:colId xmlns:a16="http://schemas.microsoft.com/office/drawing/2014/main" val="3725141954"/>
                    </a:ext>
                  </a:extLst>
                </a:gridCol>
                <a:gridCol w="1663147">
                  <a:extLst>
                    <a:ext uri="{9D8B030D-6E8A-4147-A177-3AD203B41FA5}">
                      <a16:colId xmlns:a16="http://schemas.microsoft.com/office/drawing/2014/main" val="4157863320"/>
                    </a:ext>
                  </a:extLst>
                </a:gridCol>
                <a:gridCol w="1762539">
                  <a:extLst>
                    <a:ext uri="{9D8B030D-6E8A-4147-A177-3AD203B41FA5}">
                      <a16:colId xmlns:a16="http://schemas.microsoft.com/office/drawing/2014/main" val="790986570"/>
                    </a:ext>
                  </a:extLst>
                </a:gridCol>
                <a:gridCol w="1928192">
                  <a:extLst>
                    <a:ext uri="{9D8B030D-6E8A-4147-A177-3AD203B41FA5}">
                      <a16:colId xmlns:a16="http://schemas.microsoft.com/office/drawing/2014/main" val="1532025989"/>
                    </a:ext>
                  </a:extLst>
                </a:gridCol>
                <a:gridCol w="2060713">
                  <a:extLst>
                    <a:ext uri="{9D8B030D-6E8A-4147-A177-3AD203B41FA5}">
                      <a16:colId xmlns:a16="http://schemas.microsoft.com/office/drawing/2014/main" val="3896417083"/>
                    </a:ext>
                  </a:extLst>
                </a:gridCol>
                <a:gridCol w="1822174">
                  <a:extLst>
                    <a:ext uri="{9D8B030D-6E8A-4147-A177-3AD203B41FA5}">
                      <a16:colId xmlns:a16="http://schemas.microsoft.com/office/drawing/2014/main" val="1543354983"/>
                    </a:ext>
                  </a:extLst>
                </a:gridCol>
                <a:gridCol w="1764340">
                  <a:extLst>
                    <a:ext uri="{9D8B030D-6E8A-4147-A177-3AD203B41FA5}">
                      <a16:colId xmlns:a16="http://schemas.microsoft.com/office/drawing/2014/main" val="3853796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San Diego Region Estimates for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1793622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463B4999-74C9-0D2B-77E6-A4090F399C44}"/>
              </a:ext>
            </a:extLst>
          </p:cNvPr>
          <p:cNvGrpSpPr/>
          <p:nvPr/>
        </p:nvGrpSpPr>
        <p:grpSpPr>
          <a:xfrm>
            <a:off x="636104" y="1895746"/>
            <a:ext cx="11323984" cy="2937661"/>
            <a:chOff x="311178" y="1818975"/>
            <a:chExt cx="11854648" cy="293766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7A29642-5D81-C2D4-A15E-5EFE776FC5A8}"/>
                </a:ext>
              </a:extLst>
            </p:cNvPr>
            <p:cNvGrpSpPr/>
            <p:nvPr/>
          </p:nvGrpSpPr>
          <p:grpSpPr>
            <a:xfrm>
              <a:off x="311178" y="1818975"/>
              <a:ext cx="11408515" cy="2312529"/>
              <a:chOff x="400623" y="1873216"/>
              <a:chExt cx="11408515" cy="23125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B933C0C-D2C2-1EB1-68F3-5C43532722B3}"/>
                  </a:ext>
                </a:extLst>
              </p:cNvPr>
              <p:cNvGrpSpPr/>
              <p:nvPr/>
            </p:nvGrpSpPr>
            <p:grpSpPr>
              <a:xfrm>
                <a:off x="400623" y="1873216"/>
                <a:ext cx="11408515" cy="2312529"/>
                <a:chOff x="-167935" y="1900378"/>
                <a:chExt cx="12154677" cy="2573136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3A9C809-A9DB-68D6-BB3B-2E4EE769EA87}"/>
                    </a:ext>
                  </a:extLst>
                </p:cNvPr>
                <p:cNvGrpSpPr/>
                <p:nvPr/>
              </p:nvGrpSpPr>
              <p:grpSpPr>
                <a:xfrm>
                  <a:off x="-167935" y="1900378"/>
                  <a:ext cx="10947722" cy="2573136"/>
                  <a:chOff x="787904" y="1849007"/>
                  <a:chExt cx="10947722" cy="2573136"/>
                </a:xfrm>
              </p:grpSpPr>
              <p:pic>
                <p:nvPicPr>
                  <p:cNvPr id="5" name="Content Placeholder 5">
                    <a:extLst>
                      <a:ext uri="{FF2B5EF4-FFF2-40B4-BE49-F238E27FC236}">
                        <a16:creationId xmlns:a16="http://schemas.microsoft.com/office/drawing/2014/main" id="{BB4A8050-DA01-A948-7555-8F39D2874A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9992" t="22221" r="7493" b="36181"/>
                  <a:stretch/>
                </p:blipFill>
                <p:spPr>
                  <a:xfrm>
                    <a:off x="787904" y="1849007"/>
                    <a:ext cx="10947722" cy="2573136"/>
                  </a:xfrm>
                  <a:prstGeom prst="rect">
                    <a:avLst/>
                  </a:prstGeom>
                </p:spPr>
              </p:pic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CAA26C7F-EE41-5FD8-B3A0-5B45F1B49839}"/>
                      </a:ext>
                    </a:extLst>
                  </p:cNvPr>
                  <p:cNvGrpSpPr/>
                  <p:nvPr/>
                </p:nvGrpSpPr>
                <p:grpSpPr>
                  <a:xfrm>
                    <a:off x="1746381" y="3209006"/>
                    <a:ext cx="9364888" cy="602779"/>
                    <a:chOff x="1746381" y="3209006"/>
                    <a:chExt cx="9364888" cy="602779"/>
                  </a:xfrm>
                </p:grpSpPr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22D9174E-8A12-739A-6811-9ADB6B51C9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3123" y="3229601"/>
                      <a:ext cx="1180730" cy="58218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p:txBody>
                </p:sp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08002832-1FA8-7F2C-5308-A0DC4B0AC0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75158" y="3209007"/>
                      <a:ext cx="1180730" cy="5821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34%</a:t>
                      </a:r>
                    </a:p>
                  </p:txBody>
                </p:sp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124767E2-5B06-01A6-C6E1-2FD7727CB2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9094" y="3228204"/>
                      <a:ext cx="1180730" cy="5821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p:txBody>
                </p:sp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E89EB58-63E0-BB16-D212-BAAA6DF265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30539" y="3209008"/>
                      <a:ext cx="1180730" cy="5821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p:txBody>
                </p:sp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F1666D86-15A3-D2D7-796F-2A593D4574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46381" y="3209006"/>
                      <a:ext cx="1180730" cy="5821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0.4%</a:t>
                      </a:r>
                    </a:p>
                  </p:txBody>
                </p:sp>
              </p:grp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118D8D3-A0BD-5CAC-BA8C-45D00F6776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05329" y="1954834"/>
                  <a:ext cx="1781413" cy="235967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CE9CE9-1096-8354-6324-2A25CB7BF66D}"/>
                  </a:ext>
                </a:extLst>
              </p:cNvPr>
              <p:cNvSpPr txBox="1"/>
              <p:nvPr/>
            </p:nvSpPr>
            <p:spPr>
              <a:xfrm>
                <a:off x="10964400" y="3112727"/>
                <a:ext cx="7639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3%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078DF1-D3AD-80EA-3E6E-78162BF8FCA7}"/>
                </a:ext>
              </a:extLst>
            </p:cNvPr>
            <p:cNvSpPr txBox="1"/>
            <p:nvPr/>
          </p:nvSpPr>
          <p:spPr>
            <a:xfrm>
              <a:off x="579303" y="4048750"/>
              <a:ext cx="1925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American Indian or Alaska Native </a:t>
              </a:r>
            </a:p>
            <a:p>
              <a:pPr algn="ctr"/>
              <a:r>
                <a:rPr lang="en-US" sz="1200" dirty="0"/>
                <a:t>(Not Hispanic or Latino)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1DFD4C-DFBD-E1EF-4169-E27B77ABC7D7}"/>
                </a:ext>
              </a:extLst>
            </p:cNvPr>
            <p:cNvSpPr txBox="1"/>
            <p:nvPr/>
          </p:nvSpPr>
          <p:spPr>
            <a:xfrm>
              <a:off x="2610481" y="4048750"/>
              <a:ext cx="19252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Asian / Pacific Islander </a:t>
              </a:r>
            </a:p>
            <a:p>
              <a:pPr algn="ctr"/>
              <a:r>
                <a:rPr lang="en-US" sz="1200" dirty="0"/>
                <a:t>(Not Hispanic or Latino)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6FDF15-CD37-B924-281C-76A8C10DF6AE}"/>
                </a:ext>
              </a:extLst>
            </p:cNvPr>
            <p:cNvSpPr txBox="1"/>
            <p:nvPr/>
          </p:nvSpPr>
          <p:spPr>
            <a:xfrm>
              <a:off x="4560141" y="4048750"/>
              <a:ext cx="1925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Black or African American</a:t>
              </a:r>
            </a:p>
            <a:p>
              <a:pPr algn="ctr"/>
              <a:r>
                <a:rPr lang="en-US" sz="1200" dirty="0"/>
                <a:t>(Not Hispanic or Latino)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8C29D2-C70D-4C6F-37FA-447AE18D8344}"/>
                </a:ext>
              </a:extLst>
            </p:cNvPr>
            <p:cNvSpPr txBox="1"/>
            <p:nvPr/>
          </p:nvSpPr>
          <p:spPr>
            <a:xfrm>
              <a:off x="6515839" y="4048750"/>
              <a:ext cx="1925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Hispanic or Latino</a:t>
              </a:r>
              <a:endParaRPr lang="en-US" sz="12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98F69F-B0AA-8CEC-1791-73FDA2BB996C}"/>
                </a:ext>
              </a:extLst>
            </p:cNvPr>
            <p:cNvSpPr txBox="1"/>
            <p:nvPr/>
          </p:nvSpPr>
          <p:spPr>
            <a:xfrm>
              <a:off x="8370782" y="4048750"/>
              <a:ext cx="19252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White</a:t>
              </a:r>
            </a:p>
            <a:p>
              <a:pPr algn="ctr"/>
              <a:r>
                <a:rPr lang="en-US" sz="1200" dirty="0"/>
                <a:t>(Not Hispanic or Latino)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3398E4-A23D-83DC-B087-D98C52013ED2}"/>
                </a:ext>
              </a:extLst>
            </p:cNvPr>
            <p:cNvSpPr txBox="1"/>
            <p:nvPr/>
          </p:nvSpPr>
          <p:spPr>
            <a:xfrm>
              <a:off x="10240591" y="4048750"/>
              <a:ext cx="1925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 or More</a:t>
              </a:r>
              <a:endParaRPr lang="en-US" sz="12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F8868E-CB4D-824C-638F-641E1C2B2FB4}"/>
              </a:ext>
            </a:extLst>
          </p:cNvPr>
          <p:cNvSpPr txBox="1"/>
          <p:nvPr/>
        </p:nvSpPr>
        <p:spPr>
          <a:xfrm>
            <a:off x="9505951" y="6095708"/>
            <a:ext cx="2686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Totals may not equal 100% due to rounding</a:t>
            </a:r>
          </a:p>
        </p:txBody>
      </p:sp>
    </p:spTree>
    <p:extLst>
      <p:ext uri="{BB962C8B-B14F-4D97-AF65-F5344CB8AC3E}">
        <p14:creationId xmlns:p14="http://schemas.microsoft.com/office/powerpoint/2010/main" val="16559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971C-A352-D3AA-A29B-40D2EE45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San Diego Region, All County Staff, and Probation Department by Race/Ethnicity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6C417F-EE7F-1AD3-A453-49A15F846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582037"/>
              </p:ext>
            </p:extLst>
          </p:nvPr>
        </p:nvGraphicFramePr>
        <p:xfrm>
          <a:off x="1097280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008B9D-F8A3-C8FC-E23D-A48687111A6B}"/>
              </a:ext>
            </a:extLst>
          </p:cNvPr>
          <p:cNvSpPr txBox="1"/>
          <p:nvPr/>
        </p:nvSpPr>
        <p:spPr>
          <a:xfrm>
            <a:off x="9372601" y="6081585"/>
            <a:ext cx="267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Totals may not equal 100% due to rounding</a:t>
            </a:r>
          </a:p>
        </p:txBody>
      </p:sp>
    </p:spTree>
    <p:extLst>
      <p:ext uri="{BB962C8B-B14F-4D97-AF65-F5344CB8AC3E}">
        <p14:creationId xmlns:p14="http://schemas.microsoft.com/office/powerpoint/2010/main" val="250561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971C-A352-D3AA-A29B-40D2EE45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Probation Department Job Classifications by Race/Ethnicity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6C417F-EE7F-1AD3-A453-49A15F846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72834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22B397-8061-4078-6A0B-010DE38B1EBD}"/>
              </a:ext>
            </a:extLst>
          </p:cNvPr>
          <p:cNvSpPr txBox="1"/>
          <p:nvPr/>
        </p:nvSpPr>
        <p:spPr>
          <a:xfrm>
            <a:off x="9359900" y="6091013"/>
            <a:ext cx="2752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Totals may not equal 100% due to rounding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3368B-721C-5975-08BD-E27C6D7DEF8F}"/>
              </a:ext>
            </a:extLst>
          </p:cNvPr>
          <p:cNvSpPr txBox="1"/>
          <p:nvPr/>
        </p:nvSpPr>
        <p:spPr>
          <a:xfrm>
            <a:off x="10762638" y="5868988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373323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275D-8709-4DDC-8BDF-F79FA033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55" y="291477"/>
            <a:ext cx="10058400" cy="1405007"/>
          </a:xfrm>
        </p:spPr>
        <p:txBody>
          <a:bodyPr anchor="ctr">
            <a:normAutofit/>
          </a:bodyPr>
          <a:lstStyle/>
          <a:p>
            <a:pPr algn="ctr"/>
            <a:r>
              <a:rPr lang="en-US" sz="4700" dirty="0"/>
              <a:t>Probation Department Employees – 897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84A950-771A-4E10-B65C-70349F928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575452"/>
              </p:ext>
            </p:extLst>
          </p:nvPr>
        </p:nvGraphicFramePr>
        <p:xfrm>
          <a:off x="511845" y="1878142"/>
          <a:ext cx="3908670" cy="213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12C2720-EB81-486A-9E31-A351D0436F55}"/>
              </a:ext>
            </a:extLst>
          </p:cNvPr>
          <p:cNvGrpSpPr/>
          <p:nvPr/>
        </p:nvGrpSpPr>
        <p:grpSpPr>
          <a:xfrm>
            <a:off x="5291478" y="1970362"/>
            <a:ext cx="1708860" cy="2104227"/>
            <a:chOff x="5241570" y="1904373"/>
            <a:chExt cx="1708860" cy="2104227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D6770848-D68B-4E7F-991D-5AABAA920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02255" y="1904373"/>
              <a:ext cx="672946" cy="1733452"/>
            </a:xfrm>
            <a:prstGeom prst="rect">
              <a:avLst/>
            </a:prstGeom>
          </p:spPr>
        </p:pic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B130DCA3-F967-4937-B92D-6415F479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241570" y="1904373"/>
              <a:ext cx="826417" cy="17334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99B6DC-66C5-40D1-A7A5-56952D9B5AC2}"/>
                </a:ext>
              </a:extLst>
            </p:cNvPr>
            <p:cNvSpPr txBox="1"/>
            <p:nvPr/>
          </p:nvSpPr>
          <p:spPr>
            <a:xfrm>
              <a:off x="6277484" y="3639268"/>
              <a:ext cx="67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352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860B93-5F7F-476B-83CA-86BEEE617CCF}"/>
                </a:ext>
              </a:extLst>
            </p:cNvPr>
            <p:cNvSpPr txBox="1"/>
            <p:nvPr/>
          </p:nvSpPr>
          <p:spPr>
            <a:xfrm>
              <a:off x="5375838" y="3624624"/>
              <a:ext cx="67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545</a:t>
              </a:r>
            </a:p>
          </p:txBody>
        </p:sp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B461FDD-8D04-4AD1-AF1D-1F4EDE8A5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358094"/>
              </p:ext>
            </p:extLst>
          </p:nvPr>
        </p:nvGraphicFramePr>
        <p:xfrm>
          <a:off x="8603842" y="1904373"/>
          <a:ext cx="4345493" cy="213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FFDA109-0D58-7877-196D-EF7D760F2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36767"/>
              </p:ext>
            </p:extLst>
          </p:nvPr>
        </p:nvGraphicFramePr>
        <p:xfrm>
          <a:off x="3868471" y="4229987"/>
          <a:ext cx="4498848" cy="197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F56471A-56A1-A8D4-80C9-F36E227B8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038027"/>
              </p:ext>
            </p:extLst>
          </p:nvPr>
        </p:nvGraphicFramePr>
        <p:xfrm>
          <a:off x="7370020" y="1786062"/>
          <a:ext cx="3861435" cy="241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546C608-9F01-4FA9-9201-B5DA79A71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670972"/>
              </p:ext>
            </p:extLst>
          </p:nvPr>
        </p:nvGraphicFramePr>
        <p:xfrm>
          <a:off x="1118292" y="1786062"/>
          <a:ext cx="3803504" cy="241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1A5DD8-AEC7-96FA-FB0D-8AAC7B40CDFB}"/>
              </a:ext>
            </a:extLst>
          </p:cNvPr>
          <p:cNvSpPr txBox="1"/>
          <p:nvPr/>
        </p:nvSpPr>
        <p:spPr>
          <a:xfrm>
            <a:off x="10677974" y="6021916"/>
            <a:ext cx="2413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177393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275D-8709-4DDC-8BDF-F79FA033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55" y="291477"/>
            <a:ext cx="10058400" cy="1405007"/>
          </a:xfrm>
        </p:spPr>
        <p:txBody>
          <a:bodyPr anchor="ctr">
            <a:normAutofit/>
          </a:bodyPr>
          <a:lstStyle/>
          <a:p>
            <a:pPr algn="ctr"/>
            <a:r>
              <a:rPr lang="en-US" sz="4700" dirty="0"/>
              <a:t>Sworn – 624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84A950-771A-4E10-B65C-70349F928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66081"/>
              </p:ext>
            </p:extLst>
          </p:nvPr>
        </p:nvGraphicFramePr>
        <p:xfrm>
          <a:off x="475006" y="1904373"/>
          <a:ext cx="3908670" cy="213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3F01DB5-BD81-47A8-AB15-D87C937FB434}"/>
              </a:ext>
            </a:extLst>
          </p:cNvPr>
          <p:cNvGrpSpPr/>
          <p:nvPr/>
        </p:nvGrpSpPr>
        <p:grpSpPr>
          <a:xfrm>
            <a:off x="5173642" y="1958740"/>
            <a:ext cx="1708860" cy="2104227"/>
            <a:chOff x="5241570" y="1904373"/>
            <a:chExt cx="1708860" cy="2104227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D6770848-D68B-4E7F-991D-5AABAA920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02255" y="1904373"/>
              <a:ext cx="672946" cy="1733452"/>
            </a:xfrm>
            <a:prstGeom prst="rect">
              <a:avLst/>
            </a:prstGeom>
          </p:spPr>
        </p:pic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B130DCA3-F967-4937-B92D-6415F479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241570" y="1904373"/>
              <a:ext cx="826417" cy="17334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99B6DC-66C5-40D1-A7A5-56952D9B5AC2}"/>
                </a:ext>
              </a:extLst>
            </p:cNvPr>
            <p:cNvSpPr txBox="1"/>
            <p:nvPr/>
          </p:nvSpPr>
          <p:spPr>
            <a:xfrm>
              <a:off x="6277484" y="3639268"/>
              <a:ext cx="67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294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860B93-5F7F-476B-83CA-86BEEE617CCF}"/>
                </a:ext>
              </a:extLst>
            </p:cNvPr>
            <p:cNvSpPr txBox="1"/>
            <p:nvPr/>
          </p:nvSpPr>
          <p:spPr>
            <a:xfrm>
              <a:off x="5375838" y="3624624"/>
              <a:ext cx="67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330	</a:t>
              </a:r>
            </a:p>
          </p:txBody>
        </p:sp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B461FDD-8D04-4AD1-AF1D-1F4EDE8A5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133825"/>
              </p:ext>
            </p:extLst>
          </p:nvPr>
        </p:nvGraphicFramePr>
        <p:xfrm>
          <a:off x="7672964" y="1887555"/>
          <a:ext cx="4345493" cy="261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A31156-8550-4161-8F23-83705B128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832447"/>
              </p:ext>
            </p:extLst>
          </p:nvPr>
        </p:nvGraphicFramePr>
        <p:xfrm>
          <a:off x="1310073" y="1788226"/>
          <a:ext cx="3811422" cy="249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F161E3-9B1B-4F81-8B76-D424B3D95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046931"/>
              </p:ext>
            </p:extLst>
          </p:nvPr>
        </p:nvGraphicFramePr>
        <p:xfrm>
          <a:off x="3724410" y="4371518"/>
          <a:ext cx="4502347" cy="197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745999-24D9-477D-902A-0825691B0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120007"/>
              </p:ext>
            </p:extLst>
          </p:nvPr>
        </p:nvGraphicFramePr>
        <p:xfrm>
          <a:off x="7239786" y="1788226"/>
          <a:ext cx="3811422" cy="249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B94FBFF-2CB5-565F-301E-F4A2B965EF1C}"/>
              </a:ext>
            </a:extLst>
          </p:cNvPr>
          <p:cNvSpPr txBox="1"/>
          <p:nvPr/>
        </p:nvSpPr>
        <p:spPr>
          <a:xfrm>
            <a:off x="10802395" y="5981928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341694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275D-8709-4DDC-8BDF-F79FA033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55" y="291477"/>
            <a:ext cx="10058400" cy="1405007"/>
          </a:xfrm>
        </p:spPr>
        <p:txBody>
          <a:bodyPr anchor="ctr">
            <a:normAutofit/>
          </a:bodyPr>
          <a:lstStyle/>
          <a:p>
            <a:pPr algn="ctr"/>
            <a:r>
              <a:rPr lang="en-US" sz="4700" dirty="0"/>
              <a:t>Professional Staff –247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84A950-771A-4E10-B65C-70349F928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474228"/>
              </p:ext>
            </p:extLst>
          </p:nvPr>
        </p:nvGraphicFramePr>
        <p:xfrm>
          <a:off x="-61731" y="1954757"/>
          <a:ext cx="4755681" cy="213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3F01DB5-BD81-47A8-AB15-D87C937FB434}"/>
              </a:ext>
            </a:extLst>
          </p:cNvPr>
          <p:cNvGrpSpPr/>
          <p:nvPr/>
        </p:nvGrpSpPr>
        <p:grpSpPr>
          <a:xfrm>
            <a:off x="5347825" y="1921888"/>
            <a:ext cx="1708860" cy="2104227"/>
            <a:chOff x="5241570" y="1904373"/>
            <a:chExt cx="1708860" cy="2104227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D6770848-D68B-4E7F-991D-5AABAA920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02255" y="1904373"/>
              <a:ext cx="672946" cy="1733452"/>
            </a:xfrm>
            <a:prstGeom prst="rect">
              <a:avLst/>
            </a:prstGeom>
          </p:spPr>
        </p:pic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B130DCA3-F967-4937-B92D-6415F479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241570" y="1904373"/>
              <a:ext cx="826417" cy="17334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99B6DC-66C5-40D1-A7A5-56952D9B5AC2}"/>
                </a:ext>
              </a:extLst>
            </p:cNvPr>
            <p:cNvSpPr txBox="1"/>
            <p:nvPr/>
          </p:nvSpPr>
          <p:spPr>
            <a:xfrm>
              <a:off x="6277484" y="3639268"/>
              <a:ext cx="67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50</a:t>
              </a:r>
              <a:r>
                <a:rPr lang="en-US" dirty="0"/>
                <a:t>	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860B93-5F7F-476B-83CA-86BEEE617CCF}"/>
                </a:ext>
              </a:extLst>
            </p:cNvPr>
            <p:cNvSpPr txBox="1"/>
            <p:nvPr/>
          </p:nvSpPr>
          <p:spPr>
            <a:xfrm>
              <a:off x="5375838" y="3624624"/>
              <a:ext cx="67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197	</a:t>
              </a: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C80CFCC-A923-4138-BC4C-2DFCFD6CC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551634"/>
              </p:ext>
            </p:extLst>
          </p:nvPr>
        </p:nvGraphicFramePr>
        <p:xfrm>
          <a:off x="3846576" y="4330219"/>
          <a:ext cx="4498848" cy="197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BD093F1-0DD6-4B96-B02A-B7BD211D4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643616"/>
              </p:ext>
            </p:extLst>
          </p:nvPr>
        </p:nvGraphicFramePr>
        <p:xfrm>
          <a:off x="1182608" y="1817731"/>
          <a:ext cx="3938888" cy="231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692D2FF-E6F6-4DD8-A3B8-04A9DB5D4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809632"/>
              </p:ext>
            </p:extLst>
          </p:nvPr>
        </p:nvGraphicFramePr>
        <p:xfrm>
          <a:off x="7452677" y="1817377"/>
          <a:ext cx="3778778" cy="231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41151B-6364-7632-515E-325ED39785A9}"/>
              </a:ext>
            </a:extLst>
          </p:cNvPr>
          <p:cNvSpPr txBox="1"/>
          <p:nvPr/>
        </p:nvSpPr>
        <p:spPr>
          <a:xfrm>
            <a:off x="10835525" y="5962050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166671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275D-8709-4DDC-8BDF-F79FA033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55" y="291477"/>
            <a:ext cx="10058400" cy="1405007"/>
          </a:xfrm>
        </p:spPr>
        <p:txBody>
          <a:bodyPr anchor="ctr">
            <a:normAutofit/>
          </a:bodyPr>
          <a:lstStyle/>
          <a:p>
            <a:pPr algn="ctr"/>
            <a:r>
              <a:rPr lang="en-US" sz="4700" dirty="0"/>
              <a:t>Management – 26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84A950-771A-4E10-B65C-70349F928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537441"/>
              </p:ext>
            </p:extLst>
          </p:nvPr>
        </p:nvGraphicFramePr>
        <p:xfrm>
          <a:off x="475006" y="1904373"/>
          <a:ext cx="3908670" cy="213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780DBB-F6AA-4414-BB6A-FC29B947B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500208"/>
              </p:ext>
            </p:extLst>
          </p:nvPr>
        </p:nvGraphicFramePr>
        <p:xfrm>
          <a:off x="4251492" y="4581753"/>
          <a:ext cx="3048000" cy="215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3EBBB15-E5DC-4CEC-8CAB-7C482FE83AB6}"/>
              </a:ext>
            </a:extLst>
          </p:cNvPr>
          <p:cNvGrpSpPr/>
          <p:nvPr/>
        </p:nvGrpSpPr>
        <p:grpSpPr>
          <a:xfrm>
            <a:off x="5202791" y="1969828"/>
            <a:ext cx="1708860" cy="2104227"/>
            <a:chOff x="5241570" y="1904373"/>
            <a:chExt cx="1708860" cy="2104227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D6770848-D68B-4E7F-991D-5AABAA920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202255" y="1904373"/>
              <a:ext cx="672946" cy="1733452"/>
            </a:xfrm>
            <a:prstGeom prst="rect">
              <a:avLst/>
            </a:prstGeom>
          </p:spPr>
        </p:pic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B130DCA3-F967-4937-B92D-6415F479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241570" y="1904373"/>
              <a:ext cx="826417" cy="17334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99B6DC-66C5-40D1-A7A5-56952D9B5AC2}"/>
                </a:ext>
              </a:extLst>
            </p:cNvPr>
            <p:cNvSpPr txBox="1"/>
            <p:nvPr/>
          </p:nvSpPr>
          <p:spPr>
            <a:xfrm>
              <a:off x="6277484" y="3639268"/>
              <a:ext cx="67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860B93-5F7F-476B-83CA-86BEEE617CCF}"/>
                </a:ext>
              </a:extLst>
            </p:cNvPr>
            <p:cNvSpPr txBox="1"/>
            <p:nvPr/>
          </p:nvSpPr>
          <p:spPr>
            <a:xfrm>
              <a:off x="5375838" y="3624624"/>
              <a:ext cx="67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18</a:t>
              </a:r>
            </a:p>
          </p:txBody>
        </p:sp>
      </p:grp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B4F653E2-5F72-6393-FF7A-28EE8DB78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539024"/>
              </p:ext>
            </p:extLst>
          </p:nvPr>
        </p:nvGraphicFramePr>
        <p:xfrm>
          <a:off x="627406" y="2056773"/>
          <a:ext cx="3908670" cy="213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1926A16D-23DC-1B50-BC3A-29F612551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55564"/>
              </p:ext>
            </p:extLst>
          </p:nvPr>
        </p:nvGraphicFramePr>
        <p:xfrm>
          <a:off x="779806" y="1753869"/>
          <a:ext cx="3908670" cy="258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0ED3CAC2-385D-FE8D-C3C9-8F07A6A07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55564"/>
              </p:ext>
            </p:extLst>
          </p:nvPr>
        </p:nvGraphicFramePr>
        <p:xfrm>
          <a:off x="760756" y="1711097"/>
          <a:ext cx="3908670" cy="258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13923B-6E66-4A53-B631-3A034FD21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398468"/>
              </p:ext>
            </p:extLst>
          </p:nvPr>
        </p:nvGraphicFramePr>
        <p:xfrm>
          <a:off x="4077483" y="4149018"/>
          <a:ext cx="4498848" cy="207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56756F-EE14-8442-7258-54E1DBECC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469057"/>
              </p:ext>
            </p:extLst>
          </p:nvPr>
        </p:nvGraphicFramePr>
        <p:xfrm>
          <a:off x="7299492" y="1724355"/>
          <a:ext cx="3913632" cy="231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4BAC6D-FF8B-44B5-95FB-B8F501A8D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963801"/>
              </p:ext>
            </p:extLst>
          </p:nvPr>
        </p:nvGraphicFramePr>
        <p:xfrm>
          <a:off x="1118627" y="1794803"/>
          <a:ext cx="3913632" cy="230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A8A9BF-D410-2A52-1D08-7B4576B4D009}"/>
              </a:ext>
            </a:extLst>
          </p:cNvPr>
          <p:cNvSpPr txBox="1"/>
          <p:nvPr/>
        </p:nvSpPr>
        <p:spPr>
          <a:xfrm>
            <a:off x="10895159" y="5950325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</p:spTree>
    <p:extLst>
      <p:ext uri="{BB962C8B-B14F-4D97-AF65-F5344CB8AC3E}">
        <p14:creationId xmlns:p14="http://schemas.microsoft.com/office/powerpoint/2010/main" val="17171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275D-8709-4DDC-8BDF-F79FA033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55" y="291477"/>
            <a:ext cx="10058400" cy="1405007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Armed and Non-Armed Officers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Age and Years of Service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84A950-771A-4E10-B65C-70349F928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200300"/>
              </p:ext>
            </p:extLst>
          </p:nvPr>
        </p:nvGraphicFramePr>
        <p:xfrm>
          <a:off x="475006" y="1904373"/>
          <a:ext cx="3908670" cy="213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F96F30A1-762E-C549-139D-7B4942C69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470022"/>
              </p:ext>
            </p:extLst>
          </p:nvPr>
        </p:nvGraphicFramePr>
        <p:xfrm>
          <a:off x="1173055" y="2126131"/>
          <a:ext cx="4153705" cy="325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FD8930A-6C17-FF6D-C6A8-4A2C756C3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31302"/>
              </p:ext>
            </p:extLst>
          </p:nvPr>
        </p:nvGraphicFramePr>
        <p:xfrm>
          <a:off x="7610183" y="2209682"/>
          <a:ext cx="4153705" cy="325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9D28D8-E640-B16A-CE17-A123E09B3845}"/>
              </a:ext>
            </a:extLst>
          </p:cNvPr>
          <p:cNvSpPr txBox="1"/>
          <p:nvPr/>
        </p:nvSpPr>
        <p:spPr>
          <a:xfrm>
            <a:off x="10802394" y="5976153"/>
            <a:ext cx="1812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Excludes Retirees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C4B0D01-0B59-1BA3-743A-08F6EF22D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571331"/>
              </p:ext>
            </p:extLst>
          </p:nvPr>
        </p:nvGraphicFramePr>
        <p:xfrm>
          <a:off x="4100824" y="2126131"/>
          <a:ext cx="3990351" cy="260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11371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e67a6630-ffbd-4de8-8f76-a72498f3668d">Statistics</Category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EEA1406C3524B8EEB2D7E77DF9BE1" ma:contentTypeVersion="10" ma:contentTypeDescription="Create a new document." ma:contentTypeScope="" ma:versionID="e5d1ebeab7cab948ce45d1a9af99f270">
  <xsd:schema xmlns:xsd="http://www.w3.org/2001/XMLSchema" xmlns:xs="http://www.w3.org/2001/XMLSchema" xmlns:p="http://schemas.microsoft.com/office/2006/metadata/properties" xmlns:ns2="e67a6630-ffbd-4de8-8f76-a72498f3668d" xmlns:ns3="55850d4a-6675-4d63-830d-4b251b500656" targetNamespace="http://schemas.microsoft.com/office/2006/metadata/properties" ma:root="true" ma:fieldsID="48fc48659742d9516a8b0f4f4bed04c7" ns2:_="" ns3:_="">
    <xsd:import namespace="e67a6630-ffbd-4de8-8f76-a72498f3668d"/>
    <xsd:import namespace="55850d4a-6675-4d63-830d-4b251b5006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ategory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a6630-ffbd-4de8-8f76-a72498f36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ategory" ma:index="10" nillable="true" ma:displayName="Category" ma:format="Dropdown" ma:internalName="Category">
      <xsd:simpleType>
        <xsd:restriction base="dms:Choice">
          <xsd:enumeration value="Diversity and Inclusion"/>
          <xsd:enumeration value="Meeting Notes"/>
          <xsd:enumeration value="Newsletters"/>
          <xsd:enumeration value="Statistics"/>
          <xsd:enumeration value="Videos"/>
        </xsd:restriction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50d4a-6675-4d63-830d-4b251b5006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28889E-39C4-42D6-95FD-16D7E282EDCF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4cb7bef0-8eb4-441a-a1a3-3834772bbd5f"/>
    <ds:schemaRef ds:uri="d454e0bc-34a8-4290-b7f4-13ac49c93a2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094B44-4CC1-4E4A-86BB-F0D5FA5E0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85147-2BA8-4255-B012-856E7524A7E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11237</TotalTime>
  <Words>825</Words>
  <Application>Microsoft Office PowerPoint</Application>
  <PresentationFormat>Widescreen</PresentationFormat>
  <Paragraphs>181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Probation Department Diversity Statistics</vt:lpstr>
      <vt:lpstr>County All Staff 2022</vt:lpstr>
      <vt:lpstr>San Diego Region, All County Staff, and Probation Department by Race/Ethnicity</vt:lpstr>
      <vt:lpstr>Probation Department Job Classifications by Race/Ethnicity</vt:lpstr>
      <vt:lpstr>Probation Department Employees – 897</vt:lpstr>
      <vt:lpstr>Sworn – 624</vt:lpstr>
      <vt:lpstr>Professional Staff –247</vt:lpstr>
      <vt:lpstr>Management – 26</vt:lpstr>
      <vt:lpstr>Armed and Non-Armed Officers Age and Years of Service</vt:lpstr>
      <vt:lpstr>Armed and Non-Armed Officers  Race/Ethnicity</vt:lpstr>
      <vt:lpstr>Armed and Non-Armed Officers  Gender</vt:lpstr>
      <vt:lpstr>ARCSS, YDCSS, &amp; Admin Services</vt:lpstr>
      <vt:lpstr> ARCSS, YDCSS, &amp; Admin Services  Race/Ethnicity</vt:lpstr>
      <vt:lpstr>ARCSS, YDCSS, &amp; Admin Services  Gender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Probation Department Diversity Statistics</dc:title>
  <dc:creator>Ramirez, Karla</dc:creator>
  <cp:lastModifiedBy>Herberman, Erinn</cp:lastModifiedBy>
  <cp:revision>76</cp:revision>
  <cp:lastPrinted>2024-01-31T22:38:59Z</cp:lastPrinted>
  <dcterms:created xsi:type="dcterms:W3CDTF">2019-06-24T18:40:49Z</dcterms:created>
  <dcterms:modified xsi:type="dcterms:W3CDTF">2024-02-05T05:40:54Z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0x010100B9CEEA1406C3524B8EEB2D7E77DF9BE1</vt:lpwstr>
  </property>
</Properties>
</file>